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Lst>
  <p:notesMasterIdLst>
    <p:notesMasterId r:id="rId46"/>
  </p:notesMasterIdLst>
  <p:sldIdLst>
    <p:sldId id="258" r:id="rId2"/>
    <p:sldId id="336" r:id="rId3"/>
    <p:sldId id="329" r:id="rId4"/>
    <p:sldId id="328" r:id="rId5"/>
    <p:sldId id="264" r:id="rId6"/>
    <p:sldId id="331" r:id="rId7"/>
    <p:sldId id="283" r:id="rId8"/>
    <p:sldId id="317" r:id="rId9"/>
    <p:sldId id="318" r:id="rId10"/>
    <p:sldId id="320" r:id="rId11"/>
    <p:sldId id="322" r:id="rId12"/>
    <p:sldId id="334" r:id="rId13"/>
    <p:sldId id="335" r:id="rId14"/>
    <p:sldId id="281" r:id="rId15"/>
    <p:sldId id="299" r:id="rId16"/>
    <p:sldId id="297" r:id="rId17"/>
    <p:sldId id="298" r:id="rId18"/>
    <p:sldId id="300" r:id="rId19"/>
    <p:sldId id="282" r:id="rId20"/>
    <p:sldId id="302" r:id="rId21"/>
    <p:sldId id="315" r:id="rId22"/>
    <p:sldId id="307" r:id="rId23"/>
    <p:sldId id="286" r:id="rId24"/>
    <p:sldId id="339" r:id="rId25"/>
    <p:sldId id="324" r:id="rId26"/>
    <p:sldId id="325" r:id="rId27"/>
    <p:sldId id="326" r:id="rId28"/>
    <p:sldId id="327" r:id="rId29"/>
    <p:sldId id="292" r:id="rId30"/>
    <p:sldId id="303" r:id="rId31"/>
    <p:sldId id="304" r:id="rId32"/>
    <p:sldId id="305" r:id="rId33"/>
    <p:sldId id="306" r:id="rId34"/>
    <p:sldId id="296" r:id="rId35"/>
    <p:sldId id="308" r:id="rId36"/>
    <p:sldId id="310" r:id="rId37"/>
    <p:sldId id="309" r:id="rId38"/>
    <p:sldId id="295" r:id="rId39"/>
    <p:sldId id="314" r:id="rId40"/>
    <p:sldId id="312" r:id="rId41"/>
    <p:sldId id="313" r:id="rId42"/>
    <p:sldId id="323" r:id="rId43"/>
    <p:sldId id="311" r:id="rId44"/>
    <p:sldId id="337"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689918-CB3F-4EC6-AD53-A335E6422855}" v="34" dt="2022-08-31T00:53:20.706"/>
    <p1510:client id="{48A389C3-C9A0-8C49-DED1-DDEDE1EC5925}" v="19" dt="2022-08-30T16:29:57.263"/>
    <p1510:client id="{7085DEAE-70DB-6494-817E-C2625D6BE1D6}" v="177" dt="2022-08-30T07:13:05.754"/>
    <p1510:client id="{728E68BB-6420-4627-BB5B-CE328882A589}" v="1122" dt="2022-08-31T02:23:15.967"/>
    <p1510:client id="{74EB9EBC-C93C-B962-6419-DBAAA5103F78}" v="76" dt="2022-08-31T02:10:04.585"/>
    <p1510:client id="{76A5F5B3-7086-3D7C-2EA3-D758B843A5F3}" v="1046" dt="2022-08-30T08:56:58.074"/>
    <p1510:client id="{7D33A6CE-9A1D-FFA7-FC0C-D18FE749816C}" v="16" dt="2022-08-30T09:40:32.171"/>
    <p1510:client id="{8340D3D2-8432-047B-FF79-36D1D4C55FFF}" v="2" dt="2022-08-30T10:16:26.924"/>
    <p1510:client id="{95546ADF-4A87-6664-74D9-78DC3A1AD770}" v="15" dt="2022-08-30T09:48:51.096"/>
    <p1510:client id="{9D3D8BCB-ABE3-B2C9-E15B-6AAF5D41B1EB}" v="171" dt="2022-08-30T09:22:38.120"/>
    <p1510:client id="{B847A3B9-6734-1635-EE60-73C3ED8901C3}" v="4" dt="2022-08-30T07:55:37.377"/>
    <p1510:client id="{C4382BEA-BD1F-7A80-73F5-6B90418B23D3}" v="529" dt="2022-08-30T07:29:22.204"/>
    <p1510:client id="{E884B7B2-2D62-4B60-8826-5C41E9FB69D9}" v="52" dt="2022-08-30T22:32:41.908"/>
    <p1510:client id="{FAB72D1A-4DCB-6530-6F00-4A3BE2484FC2}" v="22" dt="2022-08-30T07:16:40.8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594"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AA4CF6-6F0F-41E2-8A51-BFA3BC4BC448}" type="datetimeFigureOut">
              <a:rPr lang="en-SG" smtClean="0"/>
              <a:t>31/8/2022</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817949-6B24-408B-9BBA-70D79ECE10C5}" type="slidenum">
              <a:rPr lang="en-SG" smtClean="0"/>
              <a:t>‹#›</a:t>
            </a:fld>
            <a:endParaRPr lang="en-SG"/>
          </a:p>
        </p:txBody>
      </p:sp>
    </p:spTree>
    <p:extLst>
      <p:ext uri="{BB962C8B-B14F-4D97-AF65-F5344CB8AC3E}">
        <p14:creationId xmlns:p14="http://schemas.microsoft.com/office/powerpoint/2010/main" val="1787680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Adversarial attacks, solution: adversarial training</a:t>
            </a:r>
            <a:endParaRPr lang="en-SG"/>
          </a:p>
        </p:txBody>
      </p:sp>
      <p:sp>
        <p:nvSpPr>
          <p:cNvPr id="4" name="Slide Number Placeholder 3"/>
          <p:cNvSpPr>
            <a:spLocks noGrp="1"/>
          </p:cNvSpPr>
          <p:nvPr>
            <p:ph type="sldNum" sz="quarter" idx="5"/>
          </p:nvPr>
        </p:nvSpPr>
        <p:spPr/>
        <p:txBody>
          <a:bodyPr/>
          <a:lstStyle/>
          <a:p>
            <a:fld id="{E7817949-6B24-408B-9BBA-70D79ECE10C5}" type="slidenum">
              <a:rPr lang="en-SG" smtClean="0"/>
              <a:t>11</a:t>
            </a:fld>
            <a:endParaRPr lang="en-SG"/>
          </a:p>
        </p:txBody>
      </p:sp>
    </p:spTree>
    <p:extLst>
      <p:ext uri="{BB962C8B-B14F-4D97-AF65-F5344CB8AC3E}">
        <p14:creationId xmlns:p14="http://schemas.microsoft.com/office/powerpoint/2010/main" val="1951597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Integrated gradient based - Calculate gradients to measure the relationship between changes to a feature and changes in the model’s predictions, gradient will tell which pixel has the strongest effect on the model prediction</a:t>
            </a:r>
            <a:endParaRPr lang="en-US">
              <a:cs typeface="Calibri"/>
            </a:endParaRPr>
          </a:p>
          <a:p>
            <a:endParaRPr lang="en-US" b="1">
              <a:cs typeface="Calibri"/>
            </a:endParaRPr>
          </a:p>
          <a:p>
            <a:r>
              <a:rPr lang="en-US" b="1">
                <a:cs typeface="Calibri"/>
              </a:rPr>
              <a:t>LRP</a:t>
            </a:r>
          </a:p>
          <a:p>
            <a:endParaRPr lang="en-US" b="1">
              <a:cs typeface="Calibri"/>
            </a:endParaRPr>
          </a:p>
          <a:p>
            <a:r>
              <a:rPr lang="en-US" b="1">
                <a:cs typeface="Calibri"/>
              </a:rPr>
              <a:t>Grad-cam based generates a heatmap on which pixel contributed to the feature maps</a:t>
            </a:r>
          </a:p>
        </p:txBody>
      </p:sp>
      <p:sp>
        <p:nvSpPr>
          <p:cNvPr id="4" name="Slide Number Placeholder 3"/>
          <p:cNvSpPr>
            <a:spLocks noGrp="1"/>
          </p:cNvSpPr>
          <p:nvPr>
            <p:ph type="sldNum" sz="quarter" idx="5"/>
          </p:nvPr>
        </p:nvSpPr>
        <p:spPr/>
        <p:txBody>
          <a:bodyPr/>
          <a:lstStyle/>
          <a:p>
            <a:fld id="{E7817949-6B24-408B-9BBA-70D79ECE10C5}" type="slidenum">
              <a:rPr lang="en-SG" smtClean="0"/>
              <a:t>23</a:t>
            </a:fld>
            <a:endParaRPr lang="en-SG"/>
          </a:p>
        </p:txBody>
      </p:sp>
    </p:spTree>
    <p:extLst>
      <p:ext uri="{BB962C8B-B14F-4D97-AF65-F5344CB8AC3E}">
        <p14:creationId xmlns:p14="http://schemas.microsoft.com/office/powerpoint/2010/main" val="562478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Integrated gradient based - Calculate gradients to measure the relationship between changes to a feature and changes in the model’s predictions, gradient will tell which pixel has the strongest effect on the model prediction</a:t>
            </a:r>
            <a:endParaRPr lang="en-US">
              <a:cs typeface="Calibri"/>
            </a:endParaRPr>
          </a:p>
          <a:p>
            <a:endParaRPr lang="en-US" b="1">
              <a:cs typeface="Calibri"/>
            </a:endParaRPr>
          </a:p>
          <a:p>
            <a:r>
              <a:rPr lang="en-US" b="1">
                <a:cs typeface="Calibri"/>
              </a:rPr>
              <a:t>LRP </a:t>
            </a:r>
          </a:p>
          <a:p>
            <a:endParaRPr lang="en-US" b="1">
              <a:cs typeface="Calibri"/>
            </a:endParaRPr>
          </a:p>
          <a:p>
            <a:r>
              <a:rPr lang="en-US" b="1">
                <a:cs typeface="Calibri"/>
              </a:rPr>
              <a:t>Grad-cam based generates a heatmap on which pixel contributed to the feature maps</a:t>
            </a:r>
          </a:p>
        </p:txBody>
      </p:sp>
      <p:sp>
        <p:nvSpPr>
          <p:cNvPr id="4" name="Slide Number Placeholder 3"/>
          <p:cNvSpPr>
            <a:spLocks noGrp="1"/>
          </p:cNvSpPr>
          <p:nvPr>
            <p:ph type="sldNum" sz="quarter" idx="5"/>
          </p:nvPr>
        </p:nvSpPr>
        <p:spPr/>
        <p:txBody>
          <a:bodyPr/>
          <a:lstStyle/>
          <a:p>
            <a:fld id="{E7817949-6B24-408B-9BBA-70D79ECE10C5}" type="slidenum">
              <a:rPr lang="en-SG" smtClean="0"/>
              <a:t>24</a:t>
            </a:fld>
            <a:endParaRPr lang="en-SG"/>
          </a:p>
        </p:txBody>
      </p:sp>
    </p:spTree>
    <p:extLst>
      <p:ext uri="{BB962C8B-B14F-4D97-AF65-F5344CB8AC3E}">
        <p14:creationId xmlns:p14="http://schemas.microsoft.com/office/powerpoint/2010/main" val="562478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Metrix and evaluation serve to show</a:t>
            </a:r>
          </a:p>
          <a:p>
            <a:pPr marL="228600" indent="-228600">
              <a:buAutoNum type="arabicPeriod"/>
            </a:pPr>
            <a:r>
              <a:rPr lang="en-US"/>
              <a:t>performance of different methods</a:t>
            </a:r>
          </a:p>
          <a:p>
            <a:pPr marL="228600" indent="-228600">
              <a:buAutoNum type="arabicPeriod"/>
            </a:pPr>
            <a:r>
              <a:rPr lang="en-US"/>
              <a:t>Help to tune parameters of the model</a:t>
            </a:r>
            <a:endParaRPr lang="en-SG"/>
          </a:p>
        </p:txBody>
      </p:sp>
      <p:sp>
        <p:nvSpPr>
          <p:cNvPr id="4" name="Slide Number Placeholder 3"/>
          <p:cNvSpPr>
            <a:spLocks noGrp="1"/>
          </p:cNvSpPr>
          <p:nvPr>
            <p:ph type="sldNum" sz="quarter" idx="5"/>
          </p:nvPr>
        </p:nvSpPr>
        <p:spPr/>
        <p:txBody>
          <a:bodyPr/>
          <a:lstStyle/>
          <a:p>
            <a:fld id="{E7817949-6B24-408B-9BBA-70D79ECE10C5}" type="slidenum">
              <a:rPr lang="en-SG" smtClean="0"/>
              <a:t>25</a:t>
            </a:fld>
            <a:endParaRPr lang="en-SG"/>
          </a:p>
        </p:txBody>
      </p:sp>
    </p:spTree>
    <p:extLst>
      <p:ext uri="{BB962C8B-B14F-4D97-AF65-F5344CB8AC3E}">
        <p14:creationId xmlns:p14="http://schemas.microsoft.com/office/powerpoint/2010/main" val="230489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31456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68648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37117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74982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59335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8/31/2022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72892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8/31/2022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59175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67701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94747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95326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1718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8/31/2022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662132159"/>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8030" y="1263404"/>
            <a:ext cx="6185392" cy="3115075"/>
          </a:xfrm>
        </p:spPr>
        <p:txBody>
          <a:bodyPr>
            <a:normAutofit/>
          </a:bodyPr>
          <a:lstStyle/>
          <a:p>
            <a:pPr algn="l"/>
            <a:r>
              <a:rPr lang="en-SG" sz="6300">
                <a:solidFill>
                  <a:schemeClr val="accent1"/>
                </a:solidFill>
              </a:rPr>
              <a:t>Explainable Artificial Intelligence (XAI)</a:t>
            </a:r>
          </a:p>
        </p:txBody>
      </p:sp>
      <p:sp>
        <p:nvSpPr>
          <p:cNvPr id="8" name="Subtitle 2"/>
          <p:cNvSpPr>
            <a:spLocks noGrp="1"/>
          </p:cNvSpPr>
          <p:nvPr>
            <p:ph type="subTitle" idx="1"/>
          </p:nvPr>
        </p:nvSpPr>
        <p:spPr>
          <a:xfrm>
            <a:off x="1528030" y="4560432"/>
            <a:ext cx="6225152" cy="1228171"/>
          </a:xfrm>
        </p:spPr>
        <p:txBody>
          <a:bodyPr>
            <a:normAutofit/>
          </a:bodyPr>
          <a:lstStyle/>
          <a:p>
            <a:pPr algn="l"/>
            <a:r>
              <a:rPr lang="en-SG" sz="2100" b="1">
                <a:solidFill>
                  <a:schemeClr val="tx1"/>
                </a:solidFill>
              </a:rPr>
              <a:t>Greater insight into your models</a:t>
            </a:r>
          </a:p>
          <a:p>
            <a:pPr algn="l"/>
            <a:r>
              <a:rPr lang="en-SG" sz="2100" b="1">
                <a:solidFill>
                  <a:schemeClr val="tx1"/>
                </a:solidFill>
              </a:rPr>
              <a:t>Making more human-understandable analysis</a:t>
            </a:r>
          </a:p>
        </p:txBody>
      </p:sp>
    </p:spTree>
    <p:extLst>
      <p:ext uri="{BB962C8B-B14F-4D97-AF65-F5344CB8AC3E}">
        <p14:creationId xmlns:p14="http://schemas.microsoft.com/office/powerpoint/2010/main" val="35282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10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8649" y="291090"/>
            <a:ext cx="7886699" cy="932688"/>
          </a:xfrm>
        </p:spPr>
        <p:txBody>
          <a:bodyPr>
            <a:normAutofit/>
          </a:bodyPr>
          <a:lstStyle/>
          <a:p>
            <a:pPr algn="l"/>
            <a:r>
              <a:rPr lang="en-SG" sz="4700"/>
              <a:t>Introduction to XAI</a:t>
            </a:r>
            <a:endParaRPr lang="en-SG" sz="4700">
              <a:cs typeface="Calibri Light"/>
            </a:endParaRPr>
          </a:p>
        </p:txBody>
      </p:sp>
      <p:sp>
        <p:nvSpPr>
          <p:cNvPr id="3" name="Subtitle 2"/>
          <p:cNvSpPr>
            <a:spLocks noGrp="1"/>
          </p:cNvSpPr>
          <p:nvPr>
            <p:ph type="subTitle" idx="1"/>
          </p:nvPr>
        </p:nvSpPr>
        <p:spPr>
          <a:xfrm>
            <a:off x="628649" y="1335726"/>
            <a:ext cx="7886699" cy="420624"/>
          </a:xfrm>
        </p:spPr>
        <p:txBody>
          <a:bodyPr>
            <a:normAutofit/>
          </a:bodyPr>
          <a:lstStyle/>
          <a:p>
            <a:pPr algn="l"/>
            <a:r>
              <a:rPr lang="en-SG" b="1"/>
              <a:t>Example 3-Consumers</a:t>
            </a:r>
          </a:p>
        </p:txBody>
      </p:sp>
      <p:pic>
        <p:nvPicPr>
          <p:cNvPr id="5" name="Picture 4">
            <a:extLst>
              <a:ext uri="{FF2B5EF4-FFF2-40B4-BE49-F238E27FC236}">
                <a16:creationId xmlns:a16="http://schemas.microsoft.com/office/drawing/2014/main" id="{EBB1328F-EAF3-420F-A37A-74A368AAFE5B}"/>
              </a:ext>
            </a:extLst>
          </p:cNvPr>
          <p:cNvPicPr>
            <a:picLocks noChangeAspect="1"/>
          </p:cNvPicPr>
          <p:nvPr/>
        </p:nvPicPr>
        <p:blipFill>
          <a:blip r:embed="rId2"/>
          <a:stretch>
            <a:fillRect/>
          </a:stretch>
        </p:blipFill>
        <p:spPr>
          <a:xfrm>
            <a:off x="628650" y="2280091"/>
            <a:ext cx="7886699" cy="3608165"/>
          </a:xfrm>
          <a:prstGeom prst="rect">
            <a:avLst/>
          </a:prstGeom>
        </p:spPr>
      </p:pic>
    </p:spTree>
    <p:extLst>
      <p:ext uri="{BB962C8B-B14F-4D97-AF65-F5344CB8AC3E}">
        <p14:creationId xmlns:p14="http://schemas.microsoft.com/office/powerpoint/2010/main" val="3823852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8649" y="291090"/>
            <a:ext cx="7886699" cy="932688"/>
          </a:xfrm>
        </p:spPr>
        <p:txBody>
          <a:bodyPr>
            <a:normAutofit/>
          </a:bodyPr>
          <a:lstStyle/>
          <a:p>
            <a:pPr algn="l"/>
            <a:r>
              <a:rPr lang="en-SG" sz="4700"/>
              <a:t>Introduction to XAI</a:t>
            </a:r>
            <a:endParaRPr lang="en-SG" sz="4700">
              <a:cs typeface="Calibri Light"/>
            </a:endParaRPr>
          </a:p>
        </p:txBody>
      </p:sp>
      <p:sp>
        <p:nvSpPr>
          <p:cNvPr id="3" name="Subtitle 2"/>
          <p:cNvSpPr>
            <a:spLocks noGrp="1"/>
          </p:cNvSpPr>
          <p:nvPr>
            <p:ph type="subTitle" idx="1"/>
          </p:nvPr>
        </p:nvSpPr>
        <p:spPr>
          <a:xfrm>
            <a:off x="628649" y="1335726"/>
            <a:ext cx="7886699" cy="420624"/>
          </a:xfrm>
        </p:spPr>
        <p:txBody>
          <a:bodyPr>
            <a:normAutofit/>
          </a:bodyPr>
          <a:lstStyle/>
          <a:p>
            <a:pPr algn="l"/>
            <a:r>
              <a:rPr lang="en-SG" b="1"/>
              <a:t>Example 4-Auditors</a:t>
            </a:r>
          </a:p>
        </p:txBody>
      </p:sp>
      <p:pic>
        <p:nvPicPr>
          <p:cNvPr id="6" name="Picture 5">
            <a:extLst>
              <a:ext uri="{FF2B5EF4-FFF2-40B4-BE49-F238E27FC236}">
                <a16:creationId xmlns:a16="http://schemas.microsoft.com/office/drawing/2014/main" id="{AF13288F-7659-42C0-AD6F-97471DD3418D}"/>
              </a:ext>
            </a:extLst>
          </p:cNvPr>
          <p:cNvPicPr>
            <a:picLocks noChangeAspect="1"/>
          </p:cNvPicPr>
          <p:nvPr/>
        </p:nvPicPr>
        <p:blipFill>
          <a:blip r:embed="rId3"/>
          <a:stretch>
            <a:fillRect/>
          </a:stretch>
        </p:blipFill>
        <p:spPr>
          <a:xfrm>
            <a:off x="628650" y="2299808"/>
            <a:ext cx="7886699" cy="3568732"/>
          </a:xfrm>
          <a:prstGeom prst="rect">
            <a:avLst/>
          </a:prstGeom>
        </p:spPr>
      </p:pic>
    </p:spTree>
    <p:extLst>
      <p:ext uri="{BB962C8B-B14F-4D97-AF65-F5344CB8AC3E}">
        <p14:creationId xmlns:p14="http://schemas.microsoft.com/office/powerpoint/2010/main" val="2502711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Arc 27">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37777" y="3520677"/>
            <a:ext cx="2987899"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CE362C8B-591A-C8CC-F4C7-1E8E2EFC291F}"/>
              </a:ext>
            </a:extLst>
          </p:cNvPr>
          <p:cNvSpPr txBox="1">
            <a:spLocks/>
          </p:cNvSpPr>
          <p:nvPr/>
        </p:nvSpPr>
        <p:spPr>
          <a:xfrm>
            <a:off x="496622" y="444444"/>
            <a:ext cx="7104294" cy="1040810"/>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spcAft>
                <a:spcPts val="600"/>
              </a:spcAft>
            </a:pPr>
            <a:r>
              <a:rPr lang="en-US" sz="6000" kern="1200" spc="-150">
                <a:solidFill>
                  <a:schemeClr val="tx1"/>
                </a:solidFill>
                <a:latin typeface="+mj-lt"/>
                <a:ea typeface="+mj-ea"/>
                <a:cs typeface="+mj-cs"/>
              </a:rPr>
              <a:t>Proposed Framework</a:t>
            </a:r>
          </a:p>
        </p:txBody>
      </p:sp>
      <p:pic>
        <p:nvPicPr>
          <p:cNvPr id="4" name="Picture 4" descr="Diagram&#10;&#10;Description automatically generated">
            <a:extLst>
              <a:ext uri="{FF2B5EF4-FFF2-40B4-BE49-F238E27FC236}">
                <a16:creationId xmlns:a16="http://schemas.microsoft.com/office/drawing/2014/main" id="{A1C9EF10-178E-EEC9-C92C-F12D84FC751D}"/>
              </a:ext>
            </a:extLst>
          </p:cNvPr>
          <p:cNvPicPr>
            <a:picLocks noChangeAspect="1"/>
          </p:cNvPicPr>
          <p:nvPr/>
        </p:nvPicPr>
        <p:blipFill>
          <a:blip r:embed="rId2"/>
          <a:stretch>
            <a:fillRect/>
          </a:stretch>
        </p:blipFill>
        <p:spPr>
          <a:xfrm>
            <a:off x="666601" y="1540614"/>
            <a:ext cx="8448961" cy="4801669"/>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0" name="Rectangle 29">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8938" y="447363"/>
            <a:ext cx="550605"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760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F097-43E6-3390-9A48-9751B19C352C}"/>
              </a:ext>
            </a:extLst>
          </p:cNvPr>
          <p:cNvSpPr>
            <a:spLocks noGrp="1"/>
          </p:cNvSpPr>
          <p:nvPr>
            <p:ph type="title"/>
          </p:nvPr>
        </p:nvSpPr>
        <p:spPr>
          <a:xfrm>
            <a:off x="628650" y="365126"/>
            <a:ext cx="8471490" cy="1343283"/>
          </a:xfrm>
        </p:spPr>
        <p:txBody>
          <a:bodyPr>
            <a:noAutofit/>
          </a:bodyPr>
          <a:lstStyle/>
          <a:p>
            <a:r>
              <a:rPr lang="en-US">
                <a:cs typeface="Calibri"/>
              </a:rPr>
              <a:t>Our proposed Problem statement </a:t>
            </a:r>
            <a:endParaRPr lang="en-US">
              <a:cs typeface="Calibri Light"/>
            </a:endParaRPr>
          </a:p>
        </p:txBody>
      </p:sp>
      <p:sp>
        <p:nvSpPr>
          <p:cNvPr id="3" name="Content Placeholder 2">
            <a:extLst>
              <a:ext uri="{FF2B5EF4-FFF2-40B4-BE49-F238E27FC236}">
                <a16:creationId xmlns:a16="http://schemas.microsoft.com/office/drawing/2014/main" id="{262F8423-B8E6-9587-F622-9D1C9782E6CC}"/>
              </a:ext>
            </a:extLst>
          </p:cNvPr>
          <p:cNvSpPr>
            <a:spLocks noGrp="1"/>
          </p:cNvSpPr>
          <p:nvPr>
            <p:ph idx="1"/>
          </p:nvPr>
        </p:nvSpPr>
        <p:spPr>
          <a:xfrm>
            <a:off x="917945" y="1662223"/>
            <a:ext cx="7414437" cy="1531126"/>
          </a:xfrm>
        </p:spPr>
        <p:txBody>
          <a:bodyPr vert="horz" lIns="91440" tIns="45720" rIns="91440" bIns="45720" rtlCol="0" anchor="t">
            <a:normAutofit/>
          </a:bodyPr>
          <a:lstStyle/>
          <a:p>
            <a:pPr marL="0" indent="0" algn="ctr">
              <a:buNone/>
            </a:pPr>
            <a:r>
              <a:rPr lang="en-US" sz="2800" b="1">
                <a:solidFill>
                  <a:schemeClr val="accent1"/>
                </a:solidFill>
                <a:ea typeface="+mn-lt"/>
                <a:cs typeface="+mn-lt"/>
              </a:rPr>
              <a:t>To explore on XAI and the utilization of various models, methods and techniques to suits various scenario(task)</a:t>
            </a:r>
            <a:endParaRPr lang="en-US" sz="2800">
              <a:solidFill>
                <a:schemeClr val="accent1"/>
              </a:solidFill>
              <a:cs typeface="Calibri"/>
            </a:endParaRPr>
          </a:p>
        </p:txBody>
      </p:sp>
      <p:sp>
        <p:nvSpPr>
          <p:cNvPr id="11" name="TextBox 10">
            <a:extLst>
              <a:ext uri="{FF2B5EF4-FFF2-40B4-BE49-F238E27FC236}">
                <a16:creationId xmlns:a16="http://schemas.microsoft.com/office/drawing/2014/main" id="{C6E0BC5A-F426-0635-DE64-F968B077FE18}"/>
              </a:ext>
            </a:extLst>
          </p:cNvPr>
          <p:cNvSpPr txBox="1"/>
          <p:nvPr/>
        </p:nvSpPr>
        <p:spPr>
          <a:xfrm>
            <a:off x="921486" y="3455581"/>
            <a:ext cx="6489625"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The Team will be covering the various topic</a:t>
            </a:r>
          </a:p>
          <a:p>
            <a:pPr marL="285750" indent="-285750">
              <a:buFont typeface="Wingdings"/>
              <a:buChar char="Ø"/>
            </a:pPr>
            <a:r>
              <a:rPr lang="en-US" sz="2800">
                <a:cs typeface="Calibri"/>
              </a:rPr>
              <a:t>Tabular Data</a:t>
            </a:r>
          </a:p>
          <a:p>
            <a:pPr marL="285750" indent="-285750">
              <a:buFont typeface="Wingdings"/>
              <a:buChar char="Ø"/>
            </a:pPr>
            <a:r>
              <a:rPr lang="en-US" sz="2800">
                <a:cs typeface="Calibri"/>
              </a:rPr>
              <a:t>CV</a:t>
            </a:r>
          </a:p>
          <a:p>
            <a:pPr marL="285750" indent="-285750">
              <a:buFont typeface="Wingdings"/>
              <a:buChar char="Ø"/>
            </a:pPr>
            <a:r>
              <a:rPr lang="en-US" sz="2800">
                <a:cs typeface="Calibri"/>
              </a:rPr>
              <a:t>NLP</a:t>
            </a:r>
          </a:p>
          <a:p>
            <a:pPr marL="285750" indent="-285750">
              <a:buFont typeface="Wingdings"/>
              <a:buChar char="Ø"/>
            </a:pPr>
            <a:r>
              <a:rPr lang="en-US" sz="2800">
                <a:cs typeface="Calibri"/>
              </a:rPr>
              <a:t>Time series</a:t>
            </a:r>
          </a:p>
          <a:p>
            <a:endParaRPr lang="en-US">
              <a:cs typeface="Calibri"/>
            </a:endParaRPr>
          </a:p>
        </p:txBody>
      </p:sp>
    </p:spTree>
    <p:extLst>
      <p:ext uri="{BB962C8B-B14F-4D97-AF65-F5344CB8AC3E}">
        <p14:creationId xmlns:p14="http://schemas.microsoft.com/office/powerpoint/2010/main" val="3703527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A991F67-C86B-957E-E9AA-63898D9DFE23}"/>
              </a:ext>
            </a:extLst>
          </p:cNvPr>
          <p:cNvPicPr>
            <a:picLocks noChangeAspect="1"/>
          </p:cNvPicPr>
          <p:nvPr/>
        </p:nvPicPr>
        <p:blipFill>
          <a:blip r:embed="rId2"/>
          <a:stretch>
            <a:fillRect/>
          </a:stretch>
        </p:blipFill>
        <p:spPr>
          <a:xfrm>
            <a:off x="183216" y="3130016"/>
            <a:ext cx="4356847" cy="1749370"/>
          </a:xfrm>
          <a:prstGeom prst="rect">
            <a:avLst/>
          </a:prstGeom>
        </p:spPr>
      </p:pic>
      <p:pic>
        <p:nvPicPr>
          <p:cNvPr id="5" name="Picture 5">
            <a:extLst>
              <a:ext uri="{FF2B5EF4-FFF2-40B4-BE49-F238E27FC236}">
                <a16:creationId xmlns:a16="http://schemas.microsoft.com/office/drawing/2014/main" id="{5C4E5024-52E8-3E77-E635-F6BF44E52285}"/>
              </a:ext>
            </a:extLst>
          </p:cNvPr>
          <p:cNvPicPr>
            <a:picLocks noChangeAspect="1"/>
          </p:cNvPicPr>
          <p:nvPr/>
        </p:nvPicPr>
        <p:blipFill>
          <a:blip r:embed="rId3"/>
          <a:stretch>
            <a:fillRect/>
          </a:stretch>
        </p:blipFill>
        <p:spPr>
          <a:xfrm>
            <a:off x="4612342" y="2147138"/>
            <a:ext cx="4348442" cy="2160315"/>
          </a:xfrm>
          <a:prstGeom prst="rect">
            <a:avLst/>
          </a:prstGeom>
        </p:spPr>
      </p:pic>
      <p:sp>
        <p:nvSpPr>
          <p:cNvPr id="2" name="Title 1"/>
          <p:cNvSpPr>
            <a:spLocks noGrp="1"/>
          </p:cNvSpPr>
          <p:nvPr>
            <p:ph type="ctrTitle" idx="4294967295"/>
          </p:nvPr>
        </p:nvSpPr>
        <p:spPr>
          <a:xfrm>
            <a:off x="1314672" y="26766"/>
            <a:ext cx="6429375" cy="1809750"/>
          </a:xfrm>
        </p:spPr>
        <p:txBody>
          <a:bodyPr/>
          <a:lstStyle/>
          <a:p>
            <a:pPr algn="ctr"/>
            <a:r>
              <a:rPr lang="en-SG" sz="6000"/>
              <a:t>Tabular Data</a:t>
            </a:r>
            <a:endParaRPr lang="en-US" sz="6000">
              <a:cs typeface="Calibri Light" panose="020F0302020204030204"/>
            </a:endParaRPr>
          </a:p>
        </p:txBody>
      </p:sp>
      <p:sp>
        <p:nvSpPr>
          <p:cNvPr id="3" name="Subtitle 2"/>
          <p:cNvSpPr>
            <a:spLocks noGrp="1"/>
          </p:cNvSpPr>
          <p:nvPr>
            <p:ph type="subTitle" idx="4294967295"/>
          </p:nvPr>
        </p:nvSpPr>
        <p:spPr>
          <a:xfrm>
            <a:off x="1314672" y="1212740"/>
            <a:ext cx="6429375" cy="624663"/>
          </a:xfrm>
        </p:spPr>
        <p:txBody>
          <a:bodyPr vert="horz" lIns="91440" tIns="45720" rIns="91440" bIns="45720" rtlCol="0" anchor="t">
            <a:normAutofit/>
          </a:bodyPr>
          <a:lstStyle/>
          <a:p>
            <a:pPr marL="0" indent="0" algn="l">
              <a:buNone/>
            </a:pPr>
            <a:r>
              <a:rPr lang="en-SG" b="1">
                <a:solidFill>
                  <a:srgbClr val="0070C0"/>
                </a:solidFill>
              </a:rPr>
              <a:t>Inside the Machine Learning algorithms</a:t>
            </a:r>
            <a:endParaRPr lang="en-US">
              <a:cs typeface="Calibri" panose="020F0502020204030204"/>
            </a:endParaRPr>
          </a:p>
        </p:txBody>
      </p:sp>
      <p:sp>
        <p:nvSpPr>
          <p:cNvPr id="10" name="TextBox 9"/>
          <p:cNvSpPr txBox="1"/>
          <p:nvPr/>
        </p:nvSpPr>
        <p:spPr>
          <a:xfrm>
            <a:off x="304800" y="1718930"/>
            <a:ext cx="2981072" cy="461665"/>
          </a:xfrm>
          <a:prstGeom prst="rect">
            <a:avLst/>
          </a:prstGeom>
          <a:solidFill>
            <a:schemeClr val="accent6"/>
          </a:solidFill>
          <a:ln w="38100">
            <a:solidFill>
              <a:schemeClr val="accent6"/>
            </a:solidFill>
          </a:ln>
        </p:spPr>
        <p:txBody>
          <a:bodyPr wrap="none" rtlCol="0">
            <a:spAutoFit/>
          </a:bodyPr>
          <a:lstStyle/>
          <a:p>
            <a:r>
              <a:rPr lang="en-SG" sz="2400" b="1" u="sng"/>
              <a:t>Interpretable Models:</a:t>
            </a:r>
          </a:p>
        </p:txBody>
      </p:sp>
      <p:sp>
        <p:nvSpPr>
          <p:cNvPr id="8" name="TextBox 7"/>
          <p:cNvSpPr txBox="1"/>
          <p:nvPr/>
        </p:nvSpPr>
        <p:spPr>
          <a:xfrm>
            <a:off x="262778" y="2397498"/>
            <a:ext cx="3517758" cy="400110"/>
          </a:xfrm>
          <a:prstGeom prst="rect">
            <a:avLst/>
          </a:prstGeom>
          <a:noFill/>
        </p:spPr>
        <p:txBody>
          <a:bodyPr wrap="none" lIns="91440" tIns="45720" rIns="91440" bIns="45720" rtlCol="0" anchor="t">
            <a:spAutoFit/>
          </a:bodyPr>
          <a:lstStyle/>
          <a:p>
            <a:r>
              <a:rPr lang="en-SG" sz="2000"/>
              <a:t>What are interpretable models?</a:t>
            </a:r>
            <a:endParaRPr lang="en-US"/>
          </a:p>
        </p:txBody>
      </p:sp>
      <p:pic>
        <p:nvPicPr>
          <p:cNvPr id="6" name="Picture 6">
            <a:extLst>
              <a:ext uri="{FF2B5EF4-FFF2-40B4-BE49-F238E27FC236}">
                <a16:creationId xmlns:a16="http://schemas.microsoft.com/office/drawing/2014/main" id="{A301763E-08C1-BDB8-FF8A-BCC5C7ABB7C4}"/>
              </a:ext>
            </a:extLst>
          </p:cNvPr>
          <p:cNvPicPr>
            <a:picLocks noChangeAspect="1"/>
          </p:cNvPicPr>
          <p:nvPr/>
        </p:nvPicPr>
        <p:blipFill>
          <a:blip r:embed="rId4"/>
          <a:stretch>
            <a:fillRect/>
          </a:stretch>
        </p:blipFill>
        <p:spPr>
          <a:xfrm>
            <a:off x="342900" y="5480671"/>
            <a:ext cx="3701303" cy="1267078"/>
          </a:xfrm>
          <a:prstGeom prst="rect">
            <a:avLst/>
          </a:prstGeom>
        </p:spPr>
      </p:pic>
      <p:pic>
        <p:nvPicPr>
          <p:cNvPr id="7" name="Picture 8" descr="Diagram&#10;&#10;Description automatically generated">
            <a:extLst>
              <a:ext uri="{FF2B5EF4-FFF2-40B4-BE49-F238E27FC236}">
                <a16:creationId xmlns:a16="http://schemas.microsoft.com/office/drawing/2014/main" id="{85516904-B2FD-1F59-AA69-EBE3727D23E5}"/>
              </a:ext>
            </a:extLst>
          </p:cNvPr>
          <p:cNvPicPr>
            <a:picLocks noChangeAspect="1"/>
          </p:cNvPicPr>
          <p:nvPr/>
        </p:nvPicPr>
        <p:blipFill>
          <a:blip r:embed="rId5"/>
          <a:stretch>
            <a:fillRect/>
          </a:stretch>
        </p:blipFill>
        <p:spPr>
          <a:xfrm>
            <a:off x="5410761" y="4640188"/>
            <a:ext cx="3020545" cy="2141218"/>
          </a:xfrm>
          <a:prstGeom prst="rect">
            <a:avLst/>
          </a:prstGeom>
        </p:spPr>
      </p:pic>
      <p:sp>
        <p:nvSpPr>
          <p:cNvPr id="9" name="TextBox 8">
            <a:extLst>
              <a:ext uri="{FF2B5EF4-FFF2-40B4-BE49-F238E27FC236}">
                <a16:creationId xmlns:a16="http://schemas.microsoft.com/office/drawing/2014/main" id="{8777AF6B-CEF3-A294-BD14-7AB4F3577D2E}"/>
              </a:ext>
            </a:extLst>
          </p:cNvPr>
          <p:cNvSpPr txBox="1"/>
          <p:nvPr/>
        </p:nvSpPr>
        <p:spPr>
          <a:xfrm>
            <a:off x="262777" y="2826122"/>
            <a:ext cx="1646733" cy="338554"/>
          </a:xfrm>
          <a:prstGeom prst="rect">
            <a:avLst/>
          </a:prstGeom>
          <a:noFill/>
        </p:spPr>
        <p:txBody>
          <a:bodyPr wrap="none" lIns="91440" tIns="45720" rIns="91440" bIns="45720" rtlCol="0" anchor="t">
            <a:spAutoFit/>
          </a:bodyPr>
          <a:lstStyle/>
          <a:p>
            <a:r>
              <a:rPr lang="en-SG" sz="1600" u="sng"/>
              <a:t>Linear Regression</a:t>
            </a:r>
            <a:endParaRPr lang="en-US" sz="1600" u="sng">
              <a:cs typeface="Calibri"/>
            </a:endParaRPr>
          </a:p>
        </p:txBody>
      </p:sp>
      <p:sp>
        <p:nvSpPr>
          <p:cNvPr id="12" name="TextBox 11">
            <a:extLst>
              <a:ext uri="{FF2B5EF4-FFF2-40B4-BE49-F238E27FC236}">
                <a16:creationId xmlns:a16="http://schemas.microsoft.com/office/drawing/2014/main" id="{CFEDC3FD-72E7-32B0-AF98-30A41149A47D}"/>
              </a:ext>
            </a:extLst>
          </p:cNvPr>
          <p:cNvSpPr txBox="1"/>
          <p:nvPr/>
        </p:nvSpPr>
        <p:spPr>
          <a:xfrm>
            <a:off x="305920" y="5138456"/>
            <a:ext cx="1783245" cy="338554"/>
          </a:xfrm>
          <a:prstGeom prst="rect">
            <a:avLst/>
          </a:prstGeom>
          <a:noFill/>
        </p:spPr>
        <p:txBody>
          <a:bodyPr wrap="none" lIns="91440" tIns="45720" rIns="91440" bIns="45720" rtlCol="0" anchor="t">
            <a:spAutoFit/>
          </a:bodyPr>
          <a:lstStyle/>
          <a:p>
            <a:r>
              <a:rPr lang="en-SG" sz="1600" u="sng"/>
              <a:t>Logistic Regression</a:t>
            </a:r>
            <a:endParaRPr lang="en-US" sz="1600" u="sng">
              <a:cs typeface="Calibri"/>
            </a:endParaRPr>
          </a:p>
        </p:txBody>
      </p:sp>
      <p:sp>
        <p:nvSpPr>
          <p:cNvPr id="14" name="TextBox 13">
            <a:extLst>
              <a:ext uri="{FF2B5EF4-FFF2-40B4-BE49-F238E27FC236}">
                <a16:creationId xmlns:a16="http://schemas.microsoft.com/office/drawing/2014/main" id="{36F080FF-5237-850E-FFD2-0565DA39E31D}"/>
              </a:ext>
            </a:extLst>
          </p:cNvPr>
          <p:cNvSpPr txBox="1"/>
          <p:nvPr/>
        </p:nvSpPr>
        <p:spPr>
          <a:xfrm>
            <a:off x="5407398" y="4314823"/>
            <a:ext cx="1377941" cy="338554"/>
          </a:xfrm>
          <a:prstGeom prst="rect">
            <a:avLst/>
          </a:prstGeom>
          <a:noFill/>
        </p:spPr>
        <p:txBody>
          <a:bodyPr wrap="none" lIns="91440" tIns="45720" rIns="91440" bIns="45720" rtlCol="0" anchor="t">
            <a:spAutoFit/>
          </a:bodyPr>
          <a:lstStyle/>
          <a:p>
            <a:r>
              <a:rPr lang="en-SG" sz="1600" u="sng"/>
              <a:t>Decision Trees</a:t>
            </a:r>
            <a:endParaRPr lang="en-US"/>
          </a:p>
        </p:txBody>
      </p:sp>
    </p:spTree>
    <p:extLst>
      <p:ext uri="{BB962C8B-B14F-4D97-AF65-F5344CB8AC3E}">
        <p14:creationId xmlns:p14="http://schemas.microsoft.com/office/powerpoint/2010/main" val="412649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474921"/>
            <a:ext cx="8534400" cy="991560"/>
          </a:xfrm>
        </p:spPr>
        <p:txBody>
          <a:bodyPr/>
          <a:lstStyle/>
          <a:p>
            <a:r>
              <a:rPr lang="en-SG"/>
              <a:t>Tabular Data</a:t>
            </a:r>
          </a:p>
        </p:txBody>
      </p:sp>
      <p:sp>
        <p:nvSpPr>
          <p:cNvPr id="3" name="Subtitle 2"/>
          <p:cNvSpPr>
            <a:spLocks noGrp="1"/>
          </p:cNvSpPr>
          <p:nvPr>
            <p:ph type="subTitle" idx="1"/>
          </p:nvPr>
        </p:nvSpPr>
        <p:spPr>
          <a:xfrm>
            <a:off x="381000" y="1219200"/>
            <a:ext cx="8534400" cy="591880"/>
          </a:xfrm>
        </p:spPr>
        <p:txBody>
          <a:bodyPr vert="horz" lIns="91440" tIns="45720" rIns="91440" bIns="45720" rtlCol="0" anchor="t">
            <a:normAutofit/>
          </a:bodyPr>
          <a:lstStyle/>
          <a:p>
            <a:r>
              <a:rPr lang="en-SG" sz="2800" b="1">
                <a:solidFill>
                  <a:srgbClr val="0070C0"/>
                </a:solidFill>
              </a:rPr>
              <a:t>Inside the Machine Learning algorithms</a:t>
            </a:r>
            <a:endParaRPr lang="en-SG" sz="2800" b="1">
              <a:solidFill>
                <a:srgbClr val="0070C0"/>
              </a:solidFill>
              <a:cs typeface="Calibri"/>
            </a:endParaRPr>
          </a:p>
        </p:txBody>
      </p:sp>
      <p:sp>
        <p:nvSpPr>
          <p:cNvPr id="10" name="TextBox 9"/>
          <p:cNvSpPr txBox="1"/>
          <p:nvPr/>
        </p:nvSpPr>
        <p:spPr>
          <a:xfrm>
            <a:off x="304800" y="1905000"/>
            <a:ext cx="2981072" cy="461665"/>
          </a:xfrm>
          <a:prstGeom prst="rect">
            <a:avLst/>
          </a:prstGeom>
          <a:solidFill>
            <a:schemeClr val="accent6"/>
          </a:solidFill>
          <a:ln w="38100">
            <a:solidFill>
              <a:schemeClr val="accent6"/>
            </a:solidFill>
          </a:ln>
        </p:spPr>
        <p:txBody>
          <a:bodyPr wrap="none" rtlCol="0">
            <a:spAutoFit/>
          </a:bodyPr>
          <a:lstStyle/>
          <a:p>
            <a:r>
              <a:rPr lang="en-SG" sz="2400" b="1" u="sng"/>
              <a:t>Interpretable Models:</a:t>
            </a:r>
          </a:p>
        </p:txBody>
      </p:sp>
      <p:sp>
        <p:nvSpPr>
          <p:cNvPr id="8" name="TextBox 7"/>
          <p:cNvSpPr txBox="1"/>
          <p:nvPr/>
        </p:nvSpPr>
        <p:spPr>
          <a:xfrm>
            <a:off x="1854882" y="3509633"/>
            <a:ext cx="5426101" cy="892552"/>
          </a:xfrm>
          <a:prstGeom prst="rect">
            <a:avLst/>
          </a:prstGeom>
          <a:noFill/>
        </p:spPr>
        <p:txBody>
          <a:bodyPr wrap="none" lIns="91440" tIns="45720" rIns="91440" bIns="45720" rtlCol="0" anchor="t">
            <a:spAutoFit/>
          </a:bodyPr>
          <a:lstStyle/>
          <a:p>
            <a:r>
              <a:rPr lang="en-SG" sz="3200">
                <a:cs typeface="Calibri"/>
              </a:rPr>
              <a:t>Binary Classification Case Study</a:t>
            </a:r>
          </a:p>
          <a:p>
            <a:pPr algn="ctr"/>
            <a:r>
              <a:rPr lang="en-SG" sz="2000">
                <a:cs typeface="Calibri"/>
              </a:rPr>
              <a:t>Different datasets may be used</a:t>
            </a:r>
            <a:endParaRPr lang="en-SG" sz="3200">
              <a:cs typeface="Calibri"/>
            </a:endParaRPr>
          </a:p>
        </p:txBody>
      </p:sp>
    </p:spTree>
    <p:extLst>
      <p:ext uri="{BB962C8B-B14F-4D97-AF65-F5344CB8AC3E}">
        <p14:creationId xmlns:p14="http://schemas.microsoft.com/office/powerpoint/2010/main" val="1597693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1470025"/>
          </a:xfrm>
        </p:spPr>
        <p:txBody>
          <a:bodyPr/>
          <a:lstStyle/>
          <a:p>
            <a:r>
              <a:rPr lang="en-SG"/>
              <a:t>Tabular Data</a:t>
            </a:r>
          </a:p>
        </p:txBody>
      </p:sp>
      <p:sp>
        <p:nvSpPr>
          <p:cNvPr id="3" name="Subtitle 2"/>
          <p:cNvSpPr>
            <a:spLocks noGrp="1"/>
          </p:cNvSpPr>
          <p:nvPr>
            <p:ph type="subTitle" idx="1"/>
          </p:nvPr>
        </p:nvSpPr>
        <p:spPr>
          <a:xfrm>
            <a:off x="381000" y="1219200"/>
            <a:ext cx="8534400" cy="1752600"/>
          </a:xfrm>
        </p:spPr>
        <p:txBody>
          <a:bodyPr vert="horz" lIns="91440" tIns="45720" rIns="91440" bIns="45720" rtlCol="0" anchor="t">
            <a:normAutofit/>
          </a:bodyPr>
          <a:lstStyle/>
          <a:p>
            <a:r>
              <a:rPr lang="en-SG" b="1">
                <a:solidFill>
                  <a:srgbClr val="0070C0"/>
                </a:solidFill>
              </a:rPr>
              <a:t>Inside the Machine Learning algorithms</a:t>
            </a:r>
          </a:p>
        </p:txBody>
      </p:sp>
      <p:sp>
        <p:nvSpPr>
          <p:cNvPr id="10" name="TextBox 9"/>
          <p:cNvSpPr txBox="1"/>
          <p:nvPr/>
        </p:nvSpPr>
        <p:spPr>
          <a:xfrm>
            <a:off x="304800" y="1905000"/>
            <a:ext cx="2981072" cy="461665"/>
          </a:xfrm>
          <a:prstGeom prst="rect">
            <a:avLst/>
          </a:prstGeom>
          <a:solidFill>
            <a:schemeClr val="accent6"/>
          </a:solidFill>
          <a:ln w="38100">
            <a:solidFill>
              <a:schemeClr val="accent6"/>
            </a:solidFill>
          </a:ln>
        </p:spPr>
        <p:txBody>
          <a:bodyPr wrap="none" rtlCol="0">
            <a:spAutoFit/>
          </a:bodyPr>
          <a:lstStyle/>
          <a:p>
            <a:r>
              <a:rPr lang="en-SG" sz="2400" b="1" u="sng"/>
              <a:t>Interpretable Models:</a:t>
            </a:r>
          </a:p>
        </p:txBody>
      </p:sp>
      <p:sp>
        <p:nvSpPr>
          <p:cNvPr id="8" name="TextBox 7"/>
          <p:cNvSpPr txBox="1"/>
          <p:nvPr/>
        </p:nvSpPr>
        <p:spPr>
          <a:xfrm>
            <a:off x="262778" y="2397498"/>
            <a:ext cx="8958799" cy="400110"/>
          </a:xfrm>
          <a:prstGeom prst="rect">
            <a:avLst/>
          </a:prstGeom>
          <a:noFill/>
        </p:spPr>
        <p:txBody>
          <a:bodyPr wrap="none" lIns="91440" tIns="45720" rIns="91440" bIns="45720" rtlCol="0" anchor="t">
            <a:spAutoFit/>
          </a:bodyPr>
          <a:lstStyle/>
          <a:p>
            <a:r>
              <a:rPr lang="en-SG" sz="2000"/>
              <a:t>Due to their relatively ease of accessibility, we can collect useful information directly</a:t>
            </a:r>
            <a:endParaRPr lang="en-US"/>
          </a:p>
        </p:txBody>
      </p:sp>
      <p:pic>
        <p:nvPicPr>
          <p:cNvPr id="11" name="Picture 12" descr="Chart, scatter chart&#10;&#10;Description automatically generated">
            <a:extLst>
              <a:ext uri="{FF2B5EF4-FFF2-40B4-BE49-F238E27FC236}">
                <a16:creationId xmlns:a16="http://schemas.microsoft.com/office/drawing/2014/main" id="{37FFDC75-2991-D009-FB94-00B48F865AF8}"/>
              </a:ext>
            </a:extLst>
          </p:cNvPr>
          <p:cNvPicPr>
            <a:picLocks noChangeAspect="1"/>
          </p:cNvPicPr>
          <p:nvPr/>
        </p:nvPicPr>
        <p:blipFill>
          <a:blip r:embed="rId2"/>
          <a:stretch>
            <a:fillRect/>
          </a:stretch>
        </p:blipFill>
        <p:spPr>
          <a:xfrm>
            <a:off x="3839136" y="2948619"/>
            <a:ext cx="4877920" cy="3742619"/>
          </a:xfrm>
          <a:prstGeom prst="rect">
            <a:avLst/>
          </a:prstGeom>
        </p:spPr>
      </p:pic>
      <p:sp>
        <p:nvSpPr>
          <p:cNvPr id="15" name="TextBox 14">
            <a:extLst>
              <a:ext uri="{FF2B5EF4-FFF2-40B4-BE49-F238E27FC236}">
                <a16:creationId xmlns:a16="http://schemas.microsoft.com/office/drawing/2014/main" id="{73D8B11A-442C-E728-1A27-FFBF3E090857}"/>
              </a:ext>
            </a:extLst>
          </p:cNvPr>
          <p:cNvSpPr txBox="1"/>
          <p:nvPr/>
        </p:nvSpPr>
        <p:spPr>
          <a:xfrm>
            <a:off x="304427" y="2759693"/>
            <a:ext cx="3561463" cy="2523768"/>
          </a:xfrm>
          <a:prstGeom prst="rect">
            <a:avLst/>
          </a:prstGeom>
          <a:noFill/>
        </p:spPr>
        <p:txBody>
          <a:bodyPr wrap="square" lIns="91440" tIns="45720" rIns="91440" bIns="45720" rtlCol="0" anchor="t">
            <a:spAutoFit/>
          </a:bodyPr>
          <a:lstStyle/>
          <a:p>
            <a:r>
              <a:rPr lang="en-SG" sz="2000" u="sng"/>
              <a:t>Decision Boundary:</a:t>
            </a:r>
            <a:endParaRPr lang="en-US" u="sng">
              <a:cs typeface="Calibri"/>
            </a:endParaRPr>
          </a:p>
          <a:p>
            <a:r>
              <a:rPr lang="en-US" sz="1600">
                <a:cs typeface="Calibri"/>
              </a:rPr>
              <a:t>How the model separates the classes based on a feature reduction to a 2D space</a:t>
            </a:r>
            <a:endParaRPr lang="en-US">
              <a:cs typeface="Calibri"/>
            </a:endParaRPr>
          </a:p>
          <a:p>
            <a:endParaRPr lang="en-US">
              <a:cs typeface="Calibri"/>
            </a:endParaRPr>
          </a:p>
          <a:p>
            <a:r>
              <a:rPr lang="en-US" u="sng">
                <a:cs typeface="Calibri"/>
              </a:rPr>
              <a:t>Useful for?</a:t>
            </a:r>
          </a:p>
          <a:p>
            <a:r>
              <a:rPr lang="en-US">
                <a:cs typeface="Calibri"/>
              </a:rPr>
              <a:t>AI/ML Engineers</a:t>
            </a:r>
          </a:p>
          <a:p>
            <a:endParaRPr lang="en-US">
              <a:cs typeface="Calibri"/>
            </a:endParaRPr>
          </a:p>
          <a:p>
            <a:r>
              <a:rPr lang="en-US">
                <a:cs typeface="Calibri"/>
              </a:rPr>
              <a:t>Not so much the end-user</a:t>
            </a:r>
          </a:p>
        </p:txBody>
      </p:sp>
      <p:sp>
        <p:nvSpPr>
          <p:cNvPr id="17" name="TextBox 16">
            <a:extLst>
              <a:ext uri="{FF2B5EF4-FFF2-40B4-BE49-F238E27FC236}">
                <a16:creationId xmlns:a16="http://schemas.microsoft.com/office/drawing/2014/main" id="{ADEF8531-F140-DD34-6684-6E7DE7139868}"/>
              </a:ext>
            </a:extLst>
          </p:cNvPr>
          <p:cNvSpPr txBox="1"/>
          <p:nvPr/>
        </p:nvSpPr>
        <p:spPr>
          <a:xfrm>
            <a:off x="6085314" y="5376739"/>
            <a:ext cx="356143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Quadratic Discriminant Analysis​</a:t>
            </a:r>
          </a:p>
          <a:p>
            <a:r>
              <a:rPr lang="en-US">
                <a:cs typeface="Segoe UI"/>
              </a:rPr>
              <a:t>Logistic Regression​</a:t>
            </a:r>
          </a:p>
          <a:p>
            <a:r>
              <a:rPr lang="en-US">
                <a:cs typeface="Segoe UI"/>
              </a:rPr>
              <a:t>Random Forest​</a:t>
            </a:r>
          </a:p>
          <a:p>
            <a:r>
              <a:rPr lang="en-US">
                <a:cs typeface="Segoe UI"/>
              </a:rPr>
              <a:t>Decision Tree​</a:t>
            </a:r>
          </a:p>
          <a:p>
            <a:r>
              <a:rPr lang="en-US">
                <a:cs typeface="Segoe UI"/>
              </a:rPr>
              <a:t>XGBoost</a:t>
            </a:r>
          </a:p>
        </p:txBody>
      </p:sp>
    </p:spTree>
    <p:extLst>
      <p:ext uri="{BB962C8B-B14F-4D97-AF65-F5344CB8AC3E}">
        <p14:creationId xmlns:p14="http://schemas.microsoft.com/office/powerpoint/2010/main" val="753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line chart&#10;&#10;Description automatically generated">
            <a:extLst>
              <a:ext uri="{FF2B5EF4-FFF2-40B4-BE49-F238E27FC236}">
                <a16:creationId xmlns:a16="http://schemas.microsoft.com/office/drawing/2014/main" id="{F520EF03-99F8-C3DC-B1B3-4F2CCBF27EF2}"/>
              </a:ext>
            </a:extLst>
          </p:cNvPr>
          <p:cNvPicPr>
            <a:picLocks noChangeAspect="1"/>
          </p:cNvPicPr>
          <p:nvPr/>
        </p:nvPicPr>
        <p:blipFill>
          <a:blip r:embed="rId2"/>
          <a:stretch>
            <a:fillRect/>
          </a:stretch>
        </p:blipFill>
        <p:spPr>
          <a:xfrm>
            <a:off x="3790880" y="2802412"/>
            <a:ext cx="5003893" cy="3733188"/>
          </a:xfrm>
          <a:prstGeom prst="rect">
            <a:avLst/>
          </a:prstGeom>
        </p:spPr>
      </p:pic>
      <p:sp>
        <p:nvSpPr>
          <p:cNvPr id="2" name="Title 1"/>
          <p:cNvSpPr>
            <a:spLocks noGrp="1"/>
          </p:cNvSpPr>
          <p:nvPr>
            <p:ph type="ctrTitle"/>
          </p:nvPr>
        </p:nvSpPr>
        <p:spPr>
          <a:xfrm>
            <a:off x="304800" y="76200"/>
            <a:ext cx="8534400" cy="1470025"/>
          </a:xfrm>
        </p:spPr>
        <p:txBody>
          <a:bodyPr/>
          <a:lstStyle/>
          <a:p>
            <a:r>
              <a:rPr lang="en-SG"/>
              <a:t>Tabular Data</a:t>
            </a:r>
          </a:p>
        </p:txBody>
      </p:sp>
      <p:sp>
        <p:nvSpPr>
          <p:cNvPr id="3" name="Subtitle 2"/>
          <p:cNvSpPr>
            <a:spLocks noGrp="1"/>
          </p:cNvSpPr>
          <p:nvPr>
            <p:ph type="subTitle" idx="1"/>
          </p:nvPr>
        </p:nvSpPr>
        <p:spPr>
          <a:xfrm>
            <a:off x="381000" y="1219200"/>
            <a:ext cx="8534400" cy="1752600"/>
          </a:xfrm>
        </p:spPr>
        <p:txBody>
          <a:bodyPr vert="horz" lIns="91440" tIns="45720" rIns="91440" bIns="45720" rtlCol="0" anchor="t">
            <a:normAutofit/>
          </a:bodyPr>
          <a:lstStyle/>
          <a:p>
            <a:r>
              <a:rPr lang="en-SG" b="1">
                <a:solidFill>
                  <a:srgbClr val="0070C0"/>
                </a:solidFill>
              </a:rPr>
              <a:t>Inside the Machine Learning algorithms</a:t>
            </a:r>
          </a:p>
        </p:txBody>
      </p:sp>
      <p:sp>
        <p:nvSpPr>
          <p:cNvPr id="10" name="TextBox 9"/>
          <p:cNvSpPr txBox="1"/>
          <p:nvPr/>
        </p:nvSpPr>
        <p:spPr>
          <a:xfrm>
            <a:off x="304800" y="1905000"/>
            <a:ext cx="2981072" cy="461665"/>
          </a:xfrm>
          <a:prstGeom prst="rect">
            <a:avLst/>
          </a:prstGeom>
          <a:solidFill>
            <a:schemeClr val="accent6"/>
          </a:solidFill>
          <a:ln w="38100">
            <a:solidFill>
              <a:schemeClr val="accent6"/>
            </a:solidFill>
          </a:ln>
        </p:spPr>
        <p:txBody>
          <a:bodyPr wrap="none" rtlCol="0">
            <a:spAutoFit/>
          </a:bodyPr>
          <a:lstStyle/>
          <a:p>
            <a:r>
              <a:rPr lang="en-SG" sz="2400" b="1" u="sng"/>
              <a:t>Interpretable Models:</a:t>
            </a:r>
          </a:p>
        </p:txBody>
      </p:sp>
      <p:sp>
        <p:nvSpPr>
          <p:cNvPr id="8" name="TextBox 7"/>
          <p:cNvSpPr txBox="1"/>
          <p:nvPr/>
        </p:nvSpPr>
        <p:spPr>
          <a:xfrm>
            <a:off x="262778" y="2397498"/>
            <a:ext cx="8958799" cy="400110"/>
          </a:xfrm>
          <a:prstGeom prst="rect">
            <a:avLst/>
          </a:prstGeom>
          <a:noFill/>
        </p:spPr>
        <p:txBody>
          <a:bodyPr wrap="none" lIns="91440" tIns="45720" rIns="91440" bIns="45720" rtlCol="0" anchor="t">
            <a:spAutoFit/>
          </a:bodyPr>
          <a:lstStyle/>
          <a:p>
            <a:r>
              <a:rPr lang="en-SG" sz="2000"/>
              <a:t>Due to their relatively ease of accessibility, we can collect useful information directly</a:t>
            </a:r>
            <a:endParaRPr lang="en-US"/>
          </a:p>
        </p:txBody>
      </p:sp>
      <p:sp>
        <p:nvSpPr>
          <p:cNvPr id="15" name="TextBox 14">
            <a:extLst>
              <a:ext uri="{FF2B5EF4-FFF2-40B4-BE49-F238E27FC236}">
                <a16:creationId xmlns:a16="http://schemas.microsoft.com/office/drawing/2014/main" id="{73D8B11A-442C-E728-1A27-FFBF3E090857}"/>
              </a:ext>
            </a:extLst>
          </p:cNvPr>
          <p:cNvSpPr txBox="1"/>
          <p:nvPr/>
        </p:nvSpPr>
        <p:spPr>
          <a:xfrm>
            <a:off x="304427" y="2768128"/>
            <a:ext cx="3713599" cy="2708434"/>
          </a:xfrm>
          <a:prstGeom prst="rect">
            <a:avLst/>
          </a:prstGeom>
          <a:noFill/>
        </p:spPr>
        <p:txBody>
          <a:bodyPr wrap="square" lIns="91440" tIns="45720" rIns="91440" bIns="45720" rtlCol="0" anchor="t">
            <a:spAutoFit/>
          </a:bodyPr>
          <a:lstStyle/>
          <a:p>
            <a:r>
              <a:rPr lang="en-SG" sz="2000" u="sng"/>
              <a:t>Calibration Plot:</a:t>
            </a:r>
            <a:endParaRPr lang="en-US"/>
          </a:p>
          <a:p>
            <a:r>
              <a:rPr lang="en-SG" sz="1600">
                <a:ea typeface="+mn-lt"/>
                <a:cs typeface="+mn-lt"/>
              </a:rPr>
              <a:t>Predicting probability of an observation</a:t>
            </a:r>
            <a:r>
              <a:rPr lang="en-SG" sz="1600">
                <a:cs typeface="Calibri"/>
              </a:rPr>
              <a:t> belonging to each possible class. </a:t>
            </a:r>
            <a:endParaRPr lang="en-SG" sz="1600">
              <a:ea typeface="+mn-lt"/>
              <a:cs typeface="+mn-lt"/>
            </a:endParaRPr>
          </a:p>
          <a:p>
            <a:endParaRPr lang="en-US" sz="1600">
              <a:ea typeface="+mn-lt"/>
              <a:cs typeface="+mn-lt"/>
            </a:endParaRPr>
          </a:p>
          <a:p>
            <a:r>
              <a:rPr lang="en-US" sz="1600">
                <a:ea typeface="+mn-lt"/>
                <a:cs typeface="+mn-lt"/>
              </a:rPr>
              <a:t>Predicted probabilities that match the expected distribution of probabilities for each class are referred to as calibrated.</a:t>
            </a:r>
            <a:endParaRPr lang="en-US">
              <a:cs typeface="Calibri"/>
            </a:endParaRPr>
          </a:p>
          <a:p>
            <a:endParaRPr lang="en-US">
              <a:cs typeface="Calibri"/>
            </a:endParaRPr>
          </a:p>
          <a:p>
            <a:r>
              <a:rPr lang="en-US" u="sng">
                <a:cs typeface="Calibri"/>
              </a:rPr>
              <a:t>Useful for?</a:t>
            </a:r>
          </a:p>
          <a:p>
            <a:r>
              <a:rPr lang="en-US">
                <a:cs typeface="Calibri"/>
              </a:rPr>
              <a:t>AI/ML Engineers</a:t>
            </a:r>
          </a:p>
        </p:txBody>
      </p:sp>
      <p:sp>
        <p:nvSpPr>
          <p:cNvPr id="6" name="TextBox 5">
            <a:extLst>
              <a:ext uri="{FF2B5EF4-FFF2-40B4-BE49-F238E27FC236}">
                <a16:creationId xmlns:a16="http://schemas.microsoft.com/office/drawing/2014/main" id="{ECEA56F9-38E6-B4EA-6F9D-72CEE13F80D0}"/>
              </a:ext>
            </a:extLst>
          </p:cNvPr>
          <p:cNvSpPr txBox="1"/>
          <p:nvPr/>
        </p:nvSpPr>
        <p:spPr>
          <a:xfrm>
            <a:off x="6085314" y="5376739"/>
            <a:ext cx="356143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Quadratic Discriminant Analysis​</a:t>
            </a:r>
          </a:p>
          <a:p>
            <a:r>
              <a:rPr lang="en-US">
                <a:cs typeface="Segoe UI"/>
              </a:rPr>
              <a:t>Logistic Regression​</a:t>
            </a:r>
          </a:p>
          <a:p>
            <a:r>
              <a:rPr lang="en-US">
                <a:cs typeface="Segoe UI"/>
              </a:rPr>
              <a:t>Random Forest​</a:t>
            </a:r>
          </a:p>
          <a:p>
            <a:r>
              <a:rPr lang="en-US">
                <a:cs typeface="Segoe UI"/>
              </a:rPr>
              <a:t>Decision Tree​</a:t>
            </a:r>
          </a:p>
          <a:p>
            <a:r>
              <a:rPr lang="en-US">
                <a:cs typeface="Segoe UI"/>
              </a:rPr>
              <a:t>XGBoost</a:t>
            </a:r>
          </a:p>
        </p:txBody>
      </p:sp>
    </p:spTree>
    <p:extLst>
      <p:ext uri="{BB962C8B-B14F-4D97-AF65-F5344CB8AC3E}">
        <p14:creationId xmlns:p14="http://schemas.microsoft.com/office/powerpoint/2010/main" val="3582744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Chart&#10;&#10;Description automatically generated">
            <a:extLst>
              <a:ext uri="{FF2B5EF4-FFF2-40B4-BE49-F238E27FC236}">
                <a16:creationId xmlns:a16="http://schemas.microsoft.com/office/drawing/2014/main" id="{BF671B15-2BC5-1C09-5650-750317AF0AA2}"/>
              </a:ext>
            </a:extLst>
          </p:cNvPr>
          <p:cNvPicPr>
            <a:picLocks noChangeAspect="1"/>
          </p:cNvPicPr>
          <p:nvPr/>
        </p:nvPicPr>
        <p:blipFill>
          <a:blip r:embed="rId2"/>
          <a:stretch>
            <a:fillRect/>
          </a:stretch>
        </p:blipFill>
        <p:spPr>
          <a:xfrm>
            <a:off x="3942716" y="2771424"/>
            <a:ext cx="5138861" cy="3896391"/>
          </a:xfrm>
          <a:prstGeom prst="rect">
            <a:avLst/>
          </a:prstGeom>
        </p:spPr>
      </p:pic>
      <p:sp>
        <p:nvSpPr>
          <p:cNvPr id="2" name="Title 1"/>
          <p:cNvSpPr>
            <a:spLocks noGrp="1"/>
          </p:cNvSpPr>
          <p:nvPr>
            <p:ph type="ctrTitle"/>
          </p:nvPr>
        </p:nvSpPr>
        <p:spPr>
          <a:xfrm>
            <a:off x="304800" y="76200"/>
            <a:ext cx="8534400" cy="1470025"/>
          </a:xfrm>
        </p:spPr>
        <p:txBody>
          <a:bodyPr/>
          <a:lstStyle/>
          <a:p>
            <a:r>
              <a:rPr lang="en-SG"/>
              <a:t>Tabular Data</a:t>
            </a:r>
          </a:p>
        </p:txBody>
      </p:sp>
      <p:sp>
        <p:nvSpPr>
          <p:cNvPr id="3" name="Subtitle 2"/>
          <p:cNvSpPr>
            <a:spLocks noGrp="1"/>
          </p:cNvSpPr>
          <p:nvPr>
            <p:ph type="subTitle" idx="1"/>
          </p:nvPr>
        </p:nvSpPr>
        <p:spPr>
          <a:xfrm>
            <a:off x="381000" y="1219200"/>
            <a:ext cx="8534400" cy="1752600"/>
          </a:xfrm>
        </p:spPr>
        <p:txBody>
          <a:bodyPr vert="horz" lIns="91440" tIns="45720" rIns="91440" bIns="45720" rtlCol="0" anchor="t">
            <a:normAutofit/>
          </a:bodyPr>
          <a:lstStyle/>
          <a:p>
            <a:r>
              <a:rPr lang="en-SG" b="1">
                <a:solidFill>
                  <a:srgbClr val="0070C0"/>
                </a:solidFill>
              </a:rPr>
              <a:t>Inside the Machine Learning algorithms</a:t>
            </a:r>
          </a:p>
        </p:txBody>
      </p:sp>
      <p:sp>
        <p:nvSpPr>
          <p:cNvPr id="10" name="TextBox 9"/>
          <p:cNvSpPr txBox="1"/>
          <p:nvPr/>
        </p:nvSpPr>
        <p:spPr>
          <a:xfrm>
            <a:off x="304800" y="1905000"/>
            <a:ext cx="2981072" cy="461665"/>
          </a:xfrm>
          <a:prstGeom prst="rect">
            <a:avLst/>
          </a:prstGeom>
          <a:solidFill>
            <a:schemeClr val="accent6"/>
          </a:solidFill>
          <a:ln w="38100">
            <a:solidFill>
              <a:schemeClr val="accent6"/>
            </a:solidFill>
          </a:ln>
        </p:spPr>
        <p:txBody>
          <a:bodyPr wrap="none" rtlCol="0">
            <a:spAutoFit/>
          </a:bodyPr>
          <a:lstStyle/>
          <a:p>
            <a:r>
              <a:rPr lang="en-SG" sz="2400" b="1" u="sng"/>
              <a:t>Interpretable Models:</a:t>
            </a:r>
          </a:p>
        </p:txBody>
      </p:sp>
      <p:sp>
        <p:nvSpPr>
          <p:cNvPr id="8" name="TextBox 7"/>
          <p:cNvSpPr txBox="1"/>
          <p:nvPr/>
        </p:nvSpPr>
        <p:spPr>
          <a:xfrm>
            <a:off x="262778" y="2397498"/>
            <a:ext cx="8958799" cy="400110"/>
          </a:xfrm>
          <a:prstGeom prst="rect">
            <a:avLst/>
          </a:prstGeom>
          <a:noFill/>
        </p:spPr>
        <p:txBody>
          <a:bodyPr wrap="none" lIns="91440" tIns="45720" rIns="91440" bIns="45720" rtlCol="0" anchor="t">
            <a:spAutoFit/>
          </a:bodyPr>
          <a:lstStyle/>
          <a:p>
            <a:r>
              <a:rPr lang="en-SG" sz="2000"/>
              <a:t>Due to their relatively ease of accessibility, we can collect useful information directly</a:t>
            </a:r>
            <a:endParaRPr lang="en-US"/>
          </a:p>
        </p:txBody>
      </p:sp>
      <p:sp>
        <p:nvSpPr>
          <p:cNvPr id="15" name="TextBox 14">
            <a:extLst>
              <a:ext uri="{FF2B5EF4-FFF2-40B4-BE49-F238E27FC236}">
                <a16:creationId xmlns:a16="http://schemas.microsoft.com/office/drawing/2014/main" id="{73D8B11A-442C-E728-1A27-FFBF3E090857}"/>
              </a:ext>
            </a:extLst>
          </p:cNvPr>
          <p:cNvSpPr txBox="1"/>
          <p:nvPr/>
        </p:nvSpPr>
        <p:spPr>
          <a:xfrm>
            <a:off x="304427" y="2768128"/>
            <a:ext cx="3713599" cy="2062103"/>
          </a:xfrm>
          <a:prstGeom prst="rect">
            <a:avLst/>
          </a:prstGeom>
          <a:noFill/>
        </p:spPr>
        <p:txBody>
          <a:bodyPr wrap="square" lIns="91440" tIns="45720" rIns="91440" bIns="45720" rtlCol="0" anchor="t">
            <a:spAutoFit/>
          </a:bodyPr>
          <a:lstStyle/>
          <a:p>
            <a:r>
              <a:rPr lang="en-SG" sz="2000" u="sng"/>
              <a:t>Feature Importance Plot:</a:t>
            </a:r>
            <a:endParaRPr lang="en-US"/>
          </a:p>
          <a:p>
            <a:r>
              <a:rPr lang="en-US">
                <a:cs typeface="Calibri"/>
              </a:rPr>
              <a:t>Identifying features that contributes the highest to the lowest weights for the predicted outcome.</a:t>
            </a:r>
          </a:p>
          <a:p>
            <a:endParaRPr lang="en-US">
              <a:cs typeface="Calibri"/>
            </a:endParaRPr>
          </a:p>
          <a:p>
            <a:r>
              <a:rPr lang="en-US" u="sng">
                <a:cs typeface="Calibri"/>
              </a:rPr>
              <a:t>Useful for?</a:t>
            </a:r>
          </a:p>
          <a:p>
            <a:r>
              <a:rPr lang="en-US">
                <a:cs typeface="Calibri"/>
              </a:rPr>
              <a:t>AI/ML Engineers</a:t>
            </a:r>
          </a:p>
        </p:txBody>
      </p:sp>
      <p:sp>
        <p:nvSpPr>
          <p:cNvPr id="6" name="TextBox 5">
            <a:extLst>
              <a:ext uri="{FF2B5EF4-FFF2-40B4-BE49-F238E27FC236}">
                <a16:creationId xmlns:a16="http://schemas.microsoft.com/office/drawing/2014/main" id="{ECEA56F9-38E6-B4EA-6F9D-72CEE13F80D0}"/>
              </a:ext>
            </a:extLst>
          </p:cNvPr>
          <p:cNvSpPr txBox="1"/>
          <p:nvPr/>
        </p:nvSpPr>
        <p:spPr>
          <a:xfrm>
            <a:off x="6515520" y="5402045"/>
            <a:ext cx="356143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Segoe UI"/>
              </a:rPr>
              <a:t>Quadratic Discriminant Analysis​</a:t>
            </a:r>
          </a:p>
          <a:p>
            <a:r>
              <a:rPr lang="en-US" sz="1600">
                <a:cs typeface="Segoe UI"/>
              </a:rPr>
              <a:t>Logistic Regression​</a:t>
            </a:r>
          </a:p>
          <a:p>
            <a:r>
              <a:rPr lang="en-US" sz="1600">
                <a:cs typeface="Segoe UI"/>
              </a:rPr>
              <a:t>Random Forest​</a:t>
            </a:r>
          </a:p>
          <a:p>
            <a:r>
              <a:rPr lang="en-US" sz="1600">
                <a:cs typeface="Segoe UI"/>
              </a:rPr>
              <a:t>Decision Tree​</a:t>
            </a:r>
          </a:p>
          <a:p>
            <a:r>
              <a:rPr lang="en-US" sz="1600" err="1">
                <a:cs typeface="Segoe UI"/>
              </a:rPr>
              <a:t>XGBoost</a:t>
            </a:r>
            <a:endParaRPr lang="en-US" sz="1600">
              <a:cs typeface="Segoe UI"/>
            </a:endParaRPr>
          </a:p>
        </p:txBody>
      </p:sp>
    </p:spTree>
    <p:extLst>
      <p:ext uri="{BB962C8B-B14F-4D97-AF65-F5344CB8AC3E}">
        <p14:creationId xmlns:p14="http://schemas.microsoft.com/office/powerpoint/2010/main" val="943067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1470025"/>
          </a:xfrm>
        </p:spPr>
        <p:txBody>
          <a:bodyPr/>
          <a:lstStyle/>
          <a:p>
            <a:r>
              <a:rPr lang="en-SG"/>
              <a:t>Tabular Data</a:t>
            </a:r>
          </a:p>
        </p:txBody>
      </p:sp>
      <p:sp>
        <p:nvSpPr>
          <p:cNvPr id="3" name="Subtitle 2"/>
          <p:cNvSpPr>
            <a:spLocks noGrp="1"/>
          </p:cNvSpPr>
          <p:nvPr>
            <p:ph type="subTitle" idx="1"/>
          </p:nvPr>
        </p:nvSpPr>
        <p:spPr>
          <a:xfrm>
            <a:off x="381000" y="1219200"/>
            <a:ext cx="8534400" cy="1752600"/>
          </a:xfrm>
        </p:spPr>
        <p:txBody>
          <a:bodyPr vert="horz" lIns="91440" tIns="45720" rIns="91440" bIns="45720" rtlCol="0" anchor="t">
            <a:normAutofit/>
          </a:bodyPr>
          <a:lstStyle/>
          <a:p>
            <a:r>
              <a:rPr lang="en-SG" b="1">
                <a:solidFill>
                  <a:srgbClr val="0070C0"/>
                </a:solidFill>
              </a:rPr>
              <a:t>Some models get complex – Less Interpretable</a:t>
            </a:r>
          </a:p>
        </p:txBody>
      </p:sp>
      <p:sp>
        <p:nvSpPr>
          <p:cNvPr id="10" name="TextBox 9"/>
          <p:cNvSpPr txBox="1"/>
          <p:nvPr/>
        </p:nvSpPr>
        <p:spPr>
          <a:xfrm>
            <a:off x="304800" y="1905000"/>
            <a:ext cx="2316147" cy="461665"/>
          </a:xfrm>
          <a:prstGeom prst="rect">
            <a:avLst/>
          </a:prstGeom>
          <a:solidFill>
            <a:schemeClr val="accent6"/>
          </a:solidFill>
          <a:ln w="38100">
            <a:solidFill>
              <a:schemeClr val="accent6"/>
            </a:solidFill>
          </a:ln>
        </p:spPr>
        <p:txBody>
          <a:bodyPr wrap="none" rtlCol="0">
            <a:spAutoFit/>
          </a:bodyPr>
          <a:lstStyle/>
          <a:p>
            <a:r>
              <a:rPr lang="en-SG" sz="2400" b="1" u="sng"/>
              <a:t>Global Methods:</a:t>
            </a:r>
          </a:p>
        </p:txBody>
      </p:sp>
      <p:sp>
        <p:nvSpPr>
          <p:cNvPr id="8" name="TextBox 7"/>
          <p:cNvSpPr txBox="1"/>
          <p:nvPr/>
        </p:nvSpPr>
        <p:spPr>
          <a:xfrm>
            <a:off x="304800" y="3181279"/>
            <a:ext cx="3860031" cy="707886"/>
          </a:xfrm>
          <a:prstGeom prst="rect">
            <a:avLst/>
          </a:prstGeom>
          <a:noFill/>
        </p:spPr>
        <p:txBody>
          <a:bodyPr wrap="none" lIns="91440" tIns="45720" rIns="91440" bIns="45720" rtlCol="0" anchor="t">
            <a:spAutoFit/>
          </a:bodyPr>
          <a:lstStyle/>
          <a:p>
            <a:r>
              <a:rPr lang="en-SG" sz="2000" b="1"/>
              <a:t>SHAP </a:t>
            </a:r>
            <a:r>
              <a:rPr lang="en-SG" b="1"/>
              <a:t>(</a:t>
            </a:r>
            <a:r>
              <a:rPr lang="en-SG" b="1" err="1"/>
              <a:t>SHapley</a:t>
            </a:r>
            <a:r>
              <a:rPr lang="en-SG" b="1"/>
              <a:t> Additive </a:t>
            </a:r>
            <a:r>
              <a:rPr lang="en-SG" b="1" err="1"/>
              <a:t>exPlanations</a:t>
            </a:r>
            <a:r>
              <a:rPr lang="en-SG" b="1"/>
              <a:t>)</a:t>
            </a:r>
            <a:endParaRPr lang="en-SG" sz="2000" b="1">
              <a:cs typeface="Calibri"/>
            </a:endParaRPr>
          </a:p>
          <a:p>
            <a:endParaRPr lang="en-SG" sz="2000">
              <a:cs typeface="Calibri"/>
            </a:endParaRPr>
          </a:p>
        </p:txBody>
      </p:sp>
      <p:sp>
        <p:nvSpPr>
          <p:cNvPr id="5" name="TextBox 4">
            <a:extLst>
              <a:ext uri="{FF2B5EF4-FFF2-40B4-BE49-F238E27FC236}">
                <a16:creationId xmlns:a16="http://schemas.microsoft.com/office/drawing/2014/main" id="{CDF7BF4A-6A89-57E1-2623-7264EAB56EB7}"/>
              </a:ext>
            </a:extLst>
          </p:cNvPr>
          <p:cNvSpPr txBox="1"/>
          <p:nvPr/>
        </p:nvSpPr>
        <p:spPr>
          <a:xfrm>
            <a:off x="262778" y="2397498"/>
            <a:ext cx="8716810" cy="677108"/>
          </a:xfrm>
          <a:prstGeom prst="rect">
            <a:avLst/>
          </a:prstGeom>
          <a:noFill/>
        </p:spPr>
        <p:txBody>
          <a:bodyPr wrap="none" lIns="91440" tIns="45720" rIns="91440" bIns="45720" rtlCol="0" anchor="t">
            <a:spAutoFit/>
          </a:bodyPr>
          <a:lstStyle/>
          <a:p>
            <a:r>
              <a:rPr lang="en-SG" sz="2000">
                <a:cs typeface="Calibri"/>
              </a:rPr>
              <a:t>With greater model complexity, the ability to draw information directly decreases.</a:t>
            </a:r>
            <a:endParaRPr lang="en-US"/>
          </a:p>
          <a:p>
            <a:r>
              <a:rPr lang="en-SG">
                <a:cs typeface="Calibri"/>
              </a:rPr>
              <a:t>Global agnostic methods of interpretability can be used instead</a:t>
            </a:r>
            <a:endParaRPr lang="en-SG"/>
          </a:p>
        </p:txBody>
      </p:sp>
      <p:pic>
        <p:nvPicPr>
          <p:cNvPr id="6" name="Picture 6" descr="Diagram&#10;&#10;Description automatically generated">
            <a:extLst>
              <a:ext uri="{FF2B5EF4-FFF2-40B4-BE49-F238E27FC236}">
                <a16:creationId xmlns:a16="http://schemas.microsoft.com/office/drawing/2014/main" id="{46BCDEFB-70AB-F78B-9C7D-956921152684}"/>
              </a:ext>
            </a:extLst>
          </p:cNvPr>
          <p:cNvPicPr>
            <a:picLocks noChangeAspect="1"/>
          </p:cNvPicPr>
          <p:nvPr/>
        </p:nvPicPr>
        <p:blipFill>
          <a:blip r:embed="rId2"/>
          <a:stretch>
            <a:fillRect/>
          </a:stretch>
        </p:blipFill>
        <p:spPr>
          <a:xfrm>
            <a:off x="197389" y="3758088"/>
            <a:ext cx="4396543" cy="2749734"/>
          </a:xfrm>
          <a:prstGeom prst="rect">
            <a:avLst/>
          </a:prstGeom>
        </p:spPr>
      </p:pic>
      <p:sp>
        <p:nvSpPr>
          <p:cNvPr id="7" name="Arrow: Up 6">
            <a:extLst>
              <a:ext uri="{FF2B5EF4-FFF2-40B4-BE49-F238E27FC236}">
                <a16:creationId xmlns:a16="http://schemas.microsoft.com/office/drawing/2014/main" id="{59778456-EDEC-DAFF-8761-BEE1927C823D}"/>
              </a:ext>
            </a:extLst>
          </p:cNvPr>
          <p:cNvSpPr/>
          <p:nvPr/>
        </p:nvSpPr>
        <p:spPr>
          <a:xfrm rot="4320000">
            <a:off x="2946342" y="3923539"/>
            <a:ext cx="295240" cy="42177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C161419-7E9A-9A40-5AE1-6022B00B092D}"/>
              </a:ext>
            </a:extLst>
          </p:cNvPr>
          <p:cNvSpPr txBox="1"/>
          <p:nvPr/>
        </p:nvSpPr>
        <p:spPr>
          <a:xfrm>
            <a:off x="3342116" y="3671097"/>
            <a:ext cx="2002664" cy="830997"/>
          </a:xfrm>
          <a:prstGeom prst="rect">
            <a:avLst/>
          </a:prstGeom>
          <a:noFill/>
          <a:ln>
            <a:solidFill>
              <a:srgbClr val="FF0000"/>
            </a:solidFill>
          </a:ln>
        </p:spPr>
        <p:txBody>
          <a:bodyPr wrap="square" lIns="91440" tIns="45720" rIns="91440" bIns="45720" rtlCol="0" anchor="t">
            <a:spAutoFit/>
          </a:bodyPr>
          <a:lstStyle/>
          <a:p>
            <a:r>
              <a:rPr lang="en-SG" sz="1600" b="1"/>
              <a:t>Prediction outcome</a:t>
            </a:r>
            <a:endParaRPr lang="en-US" sz="1400" b="1">
              <a:cs typeface="Calibri"/>
            </a:endParaRPr>
          </a:p>
          <a:p>
            <a:r>
              <a:rPr lang="en-SG" sz="1600">
                <a:cs typeface="Calibri"/>
              </a:rPr>
              <a:t>(just take and accept the result)</a:t>
            </a:r>
          </a:p>
        </p:txBody>
      </p:sp>
      <p:sp>
        <p:nvSpPr>
          <p:cNvPr id="12" name="Arrow: Up 11">
            <a:extLst>
              <a:ext uri="{FF2B5EF4-FFF2-40B4-BE49-F238E27FC236}">
                <a16:creationId xmlns:a16="http://schemas.microsoft.com/office/drawing/2014/main" id="{41650533-F81B-53E6-0441-0CA9094C85B8}"/>
              </a:ext>
            </a:extLst>
          </p:cNvPr>
          <p:cNvSpPr/>
          <p:nvPr/>
        </p:nvSpPr>
        <p:spPr>
          <a:xfrm rot="14760000">
            <a:off x="5493840" y="3324624"/>
            <a:ext cx="295240" cy="421772"/>
          </a:xfrm>
          <a:prstGeom prst="up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4" name="TextBox 13">
            <a:extLst>
              <a:ext uri="{FF2B5EF4-FFF2-40B4-BE49-F238E27FC236}">
                <a16:creationId xmlns:a16="http://schemas.microsoft.com/office/drawing/2014/main" id="{8EF60643-49A8-FBD9-65A9-87E8165ACC9A}"/>
              </a:ext>
            </a:extLst>
          </p:cNvPr>
          <p:cNvSpPr txBox="1"/>
          <p:nvPr/>
        </p:nvSpPr>
        <p:spPr>
          <a:xfrm>
            <a:off x="5966096" y="3131792"/>
            <a:ext cx="2002664" cy="584775"/>
          </a:xfrm>
          <a:prstGeom prst="rect">
            <a:avLst/>
          </a:prstGeom>
          <a:noFill/>
          <a:ln>
            <a:solidFill>
              <a:schemeClr val="tx2"/>
            </a:solidFill>
          </a:ln>
        </p:spPr>
        <p:txBody>
          <a:bodyPr wrap="square" lIns="91440" tIns="45720" rIns="91440" bIns="45720" rtlCol="0" anchor="t">
            <a:spAutoFit/>
          </a:bodyPr>
          <a:lstStyle/>
          <a:p>
            <a:r>
              <a:rPr lang="en-SG" sz="1600" b="1">
                <a:solidFill>
                  <a:srgbClr val="002060"/>
                </a:solidFill>
                <a:cs typeface="Calibri"/>
              </a:rPr>
              <a:t>Current ML scene without XAI</a:t>
            </a:r>
          </a:p>
        </p:txBody>
      </p:sp>
      <p:sp>
        <p:nvSpPr>
          <p:cNvPr id="15" name="Arrow: Up 14">
            <a:extLst>
              <a:ext uri="{FF2B5EF4-FFF2-40B4-BE49-F238E27FC236}">
                <a16:creationId xmlns:a16="http://schemas.microsoft.com/office/drawing/2014/main" id="{A6AD9E10-EB6F-A222-7D17-852631EFD480}"/>
              </a:ext>
            </a:extLst>
          </p:cNvPr>
          <p:cNvSpPr/>
          <p:nvPr/>
        </p:nvSpPr>
        <p:spPr>
          <a:xfrm rot="-5400000">
            <a:off x="4709345" y="5551576"/>
            <a:ext cx="295240" cy="421772"/>
          </a:xfrm>
          <a:prstGeom prst="up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7" name="TextBox 16">
            <a:extLst>
              <a:ext uri="{FF2B5EF4-FFF2-40B4-BE49-F238E27FC236}">
                <a16:creationId xmlns:a16="http://schemas.microsoft.com/office/drawing/2014/main" id="{B0F62FC7-D247-136E-0826-DAA52D46B97E}"/>
              </a:ext>
            </a:extLst>
          </p:cNvPr>
          <p:cNvSpPr txBox="1"/>
          <p:nvPr/>
        </p:nvSpPr>
        <p:spPr>
          <a:xfrm>
            <a:off x="5165293" y="5080938"/>
            <a:ext cx="3672878" cy="1323439"/>
          </a:xfrm>
          <a:prstGeom prst="rect">
            <a:avLst/>
          </a:prstGeom>
          <a:noFill/>
          <a:ln>
            <a:solidFill>
              <a:schemeClr val="tx2"/>
            </a:solidFill>
          </a:ln>
        </p:spPr>
        <p:txBody>
          <a:bodyPr wrap="square" lIns="91440" tIns="45720" rIns="91440" bIns="45720" rtlCol="0" anchor="t">
            <a:spAutoFit/>
          </a:bodyPr>
          <a:lstStyle/>
          <a:p>
            <a:r>
              <a:rPr lang="en-SG" sz="1600" b="1">
                <a:solidFill>
                  <a:srgbClr val="002060"/>
                </a:solidFill>
                <a:cs typeface="Calibri"/>
              </a:rPr>
              <a:t>1. takes the input directly </a:t>
            </a:r>
            <a:endParaRPr lang="en-US"/>
          </a:p>
          <a:p>
            <a:r>
              <a:rPr lang="en-SG" sz="1600" b="1">
                <a:solidFill>
                  <a:srgbClr val="002060"/>
                </a:solidFill>
                <a:cs typeface="Calibri"/>
              </a:rPr>
              <a:t>2. takes output from the model.</a:t>
            </a:r>
            <a:endParaRPr lang="en-SG">
              <a:solidFill>
                <a:srgbClr val="000000"/>
              </a:solidFill>
              <a:cs typeface="Calibri"/>
            </a:endParaRPr>
          </a:p>
          <a:p>
            <a:r>
              <a:rPr lang="en-SG" sz="1600" b="1">
                <a:solidFill>
                  <a:srgbClr val="002060"/>
                </a:solidFill>
                <a:cs typeface="Calibri"/>
              </a:rPr>
              <a:t>3. generate its own weights to the features</a:t>
            </a:r>
          </a:p>
          <a:p>
            <a:r>
              <a:rPr lang="en-SG" sz="1600" b="1">
                <a:solidFill>
                  <a:srgbClr val="002060"/>
                </a:solidFill>
                <a:cs typeface="Calibri"/>
              </a:rPr>
              <a:t>4. give a visualization of the explanation </a:t>
            </a:r>
          </a:p>
        </p:txBody>
      </p:sp>
    </p:spTree>
    <p:extLst>
      <p:ext uri="{BB962C8B-B14F-4D97-AF65-F5344CB8AC3E}">
        <p14:creationId xmlns:p14="http://schemas.microsoft.com/office/powerpoint/2010/main" val="156077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3A058-8CF9-8D0A-43DC-690A6972AB64}"/>
              </a:ext>
            </a:extLst>
          </p:cNvPr>
          <p:cNvSpPr>
            <a:spLocks noGrp="1"/>
          </p:cNvSpPr>
          <p:nvPr>
            <p:ph type="title"/>
          </p:nvPr>
        </p:nvSpPr>
        <p:spPr>
          <a:xfrm>
            <a:off x="515125" y="1153572"/>
            <a:ext cx="2400300" cy="4461163"/>
          </a:xfrm>
        </p:spPr>
        <p:txBody>
          <a:bodyPr>
            <a:normAutofit/>
          </a:bodyPr>
          <a:lstStyle/>
          <a:p>
            <a:r>
              <a:rPr lang="en-US">
                <a:solidFill>
                  <a:srgbClr val="FFFFFF"/>
                </a:solidFill>
                <a:cs typeface="Calibri"/>
              </a:rPr>
              <a:t>Contents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FE265C-FBF3-189B-9D08-714D70BF9184}"/>
              </a:ext>
            </a:extLst>
          </p:cNvPr>
          <p:cNvSpPr>
            <a:spLocks noGrp="1"/>
          </p:cNvSpPr>
          <p:nvPr>
            <p:ph idx="1"/>
          </p:nvPr>
        </p:nvSpPr>
        <p:spPr>
          <a:xfrm>
            <a:off x="3335481" y="-2307"/>
            <a:ext cx="5179868" cy="6834944"/>
          </a:xfrm>
        </p:spPr>
        <p:txBody>
          <a:bodyPr vert="horz" lIns="91440" tIns="45720" rIns="91440" bIns="45720" rtlCol="0" anchor="ctr">
            <a:noAutofit/>
          </a:bodyPr>
          <a:lstStyle/>
          <a:p>
            <a:pPr>
              <a:spcBef>
                <a:spcPts val="0"/>
              </a:spcBef>
              <a:spcAft>
                <a:spcPts val="600"/>
              </a:spcAft>
            </a:pPr>
            <a:r>
              <a:rPr lang="en-SG" sz="1600">
                <a:ea typeface="+mn-lt"/>
                <a:cs typeface="+mn-lt"/>
              </a:rPr>
              <a:t>Introduction and </a:t>
            </a:r>
            <a:r>
              <a:rPr lang="en-SG" sz="1600">
                <a:cs typeface="Calibri"/>
              </a:rPr>
              <a:t>Understanding XAI</a:t>
            </a:r>
          </a:p>
          <a:p>
            <a:pPr lvl="1">
              <a:spcBef>
                <a:spcPts val="0"/>
              </a:spcBef>
              <a:spcAft>
                <a:spcPts val="600"/>
              </a:spcAft>
            </a:pPr>
            <a:r>
              <a:rPr lang="en-SG" sz="1600">
                <a:cs typeface="Calibri"/>
              </a:rPr>
              <a:t>A</a:t>
            </a:r>
            <a:r>
              <a:rPr lang="en-SG" sz="1600">
                <a:ea typeface="+mn-lt"/>
                <a:cs typeface="+mn-lt"/>
              </a:rPr>
              <a:t> brief overview on XAI</a:t>
            </a:r>
          </a:p>
          <a:p>
            <a:pPr lvl="1">
              <a:spcBef>
                <a:spcPts val="0"/>
              </a:spcBef>
              <a:spcAft>
                <a:spcPts val="600"/>
              </a:spcAft>
            </a:pPr>
            <a:r>
              <a:rPr lang="en-SG" sz="1600">
                <a:ea typeface="+mn-lt"/>
                <a:cs typeface="+mn-lt"/>
              </a:rPr>
              <a:t>Benefits to stakeholders</a:t>
            </a:r>
          </a:p>
          <a:p>
            <a:pPr lvl="1">
              <a:spcBef>
                <a:spcPts val="0"/>
              </a:spcBef>
              <a:spcAft>
                <a:spcPts val="600"/>
              </a:spcAft>
            </a:pPr>
            <a:r>
              <a:rPr lang="en-SG" sz="1600">
                <a:ea typeface="+mn-lt"/>
                <a:cs typeface="+mn-lt"/>
              </a:rPr>
              <a:t>Metric for interpretation?</a:t>
            </a:r>
            <a:endParaRPr lang="en-SG" sz="1600">
              <a:cs typeface="Calibri"/>
            </a:endParaRPr>
          </a:p>
          <a:p>
            <a:pPr lvl="1">
              <a:spcBef>
                <a:spcPts val="0"/>
              </a:spcBef>
              <a:spcAft>
                <a:spcPts val="600"/>
              </a:spcAft>
            </a:pPr>
            <a:endParaRPr lang="en-SG" sz="1600">
              <a:ea typeface="+mn-lt"/>
              <a:cs typeface="+mn-lt"/>
            </a:endParaRPr>
          </a:p>
          <a:p>
            <a:pPr>
              <a:spcBef>
                <a:spcPts val="0"/>
              </a:spcBef>
              <a:spcAft>
                <a:spcPts val="600"/>
              </a:spcAft>
            </a:pPr>
            <a:r>
              <a:rPr lang="en-SG" sz="1600">
                <a:ea typeface="+mn-lt"/>
                <a:cs typeface="+mn-lt"/>
              </a:rPr>
              <a:t>Tabular Data</a:t>
            </a:r>
          </a:p>
          <a:p>
            <a:pPr lvl="1">
              <a:spcBef>
                <a:spcPts val="0"/>
              </a:spcBef>
              <a:spcAft>
                <a:spcPts val="600"/>
              </a:spcAft>
            </a:pPr>
            <a:r>
              <a:rPr lang="en-SG" sz="1600">
                <a:ea typeface="+mn-lt"/>
                <a:cs typeface="+mn-lt"/>
              </a:rPr>
              <a:t>Interpretable models</a:t>
            </a:r>
          </a:p>
          <a:p>
            <a:pPr lvl="1">
              <a:spcBef>
                <a:spcPts val="0"/>
              </a:spcBef>
              <a:spcAft>
                <a:spcPts val="600"/>
              </a:spcAft>
            </a:pPr>
            <a:r>
              <a:rPr lang="en-SG" sz="1600">
                <a:ea typeface="+mn-lt"/>
                <a:cs typeface="+mn-lt"/>
              </a:rPr>
              <a:t>Global methods (SHAP + What-If)</a:t>
            </a:r>
            <a:endParaRPr lang="en-SG" sz="1600">
              <a:cs typeface="Calibri"/>
            </a:endParaRPr>
          </a:p>
          <a:p>
            <a:pPr lvl="1">
              <a:spcBef>
                <a:spcPts val="0"/>
              </a:spcBef>
              <a:spcAft>
                <a:spcPts val="600"/>
              </a:spcAft>
            </a:pPr>
            <a:endParaRPr lang="en-SG" sz="1600">
              <a:ea typeface="+mn-lt"/>
              <a:cs typeface="+mn-lt"/>
            </a:endParaRPr>
          </a:p>
          <a:p>
            <a:pPr>
              <a:spcBef>
                <a:spcPts val="0"/>
              </a:spcBef>
              <a:spcAft>
                <a:spcPts val="600"/>
              </a:spcAft>
            </a:pPr>
            <a:r>
              <a:rPr lang="en-SG" sz="1600">
                <a:ea typeface="+mn-lt"/>
                <a:cs typeface="+mn-lt"/>
              </a:rPr>
              <a:t>CV (Image Data)</a:t>
            </a:r>
          </a:p>
          <a:p>
            <a:pPr lvl="1">
              <a:spcBef>
                <a:spcPts val="0"/>
              </a:spcBef>
              <a:spcAft>
                <a:spcPts val="600"/>
              </a:spcAft>
            </a:pPr>
            <a:r>
              <a:rPr lang="en-SG" sz="1600">
                <a:ea typeface="+mn-lt"/>
                <a:cs typeface="+mn-lt"/>
              </a:rPr>
              <a:t>Grad-cam</a:t>
            </a:r>
          </a:p>
          <a:p>
            <a:pPr lvl="2">
              <a:spcBef>
                <a:spcPts val="0"/>
              </a:spcBef>
              <a:spcAft>
                <a:spcPts val="600"/>
              </a:spcAft>
            </a:pPr>
            <a:r>
              <a:rPr lang="en-SG" sz="1600">
                <a:ea typeface="+mn-lt"/>
                <a:cs typeface="+mn-lt"/>
              </a:rPr>
              <a:t>Grad-cam examples</a:t>
            </a:r>
            <a:endParaRPr lang="en-SG" sz="1600">
              <a:cs typeface="Calibri"/>
            </a:endParaRPr>
          </a:p>
          <a:p>
            <a:pPr marL="914400" lvl="2" indent="0">
              <a:spcBef>
                <a:spcPts val="0"/>
              </a:spcBef>
              <a:spcAft>
                <a:spcPts val="600"/>
              </a:spcAft>
              <a:buNone/>
            </a:pPr>
            <a:endParaRPr lang="en-SG" sz="1600">
              <a:ea typeface="+mn-lt"/>
              <a:cs typeface="+mn-lt"/>
            </a:endParaRPr>
          </a:p>
          <a:p>
            <a:pPr>
              <a:spcBef>
                <a:spcPts val="0"/>
              </a:spcBef>
              <a:spcAft>
                <a:spcPts val="600"/>
              </a:spcAft>
            </a:pPr>
            <a:r>
              <a:rPr lang="en-SG" sz="1600">
                <a:ea typeface="+mn-lt"/>
                <a:cs typeface="+mn-lt"/>
              </a:rPr>
              <a:t>NLP (Sentiment Analysis)</a:t>
            </a:r>
          </a:p>
          <a:p>
            <a:pPr lvl="1">
              <a:spcBef>
                <a:spcPts val="0"/>
              </a:spcBef>
              <a:spcAft>
                <a:spcPts val="600"/>
              </a:spcAft>
            </a:pPr>
            <a:r>
              <a:rPr lang="en-SG" sz="1600">
                <a:ea typeface="+mn-lt"/>
                <a:cs typeface="+mn-lt"/>
              </a:rPr>
              <a:t>Using Surrogate Models</a:t>
            </a:r>
          </a:p>
          <a:p>
            <a:pPr lvl="1">
              <a:spcBef>
                <a:spcPts val="0"/>
              </a:spcBef>
              <a:spcAft>
                <a:spcPts val="600"/>
              </a:spcAft>
            </a:pPr>
            <a:r>
              <a:rPr lang="en-SG" sz="1600">
                <a:ea typeface="+mn-lt"/>
                <a:cs typeface="+mn-lt"/>
              </a:rPr>
              <a:t>A look into neural networks</a:t>
            </a:r>
          </a:p>
          <a:p>
            <a:pPr lvl="1">
              <a:spcBef>
                <a:spcPts val="0"/>
              </a:spcBef>
              <a:spcAft>
                <a:spcPts val="600"/>
              </a:spcAft>
            </a:pPr>
            <a:endParaRPr lang="en-SG" sz="1600">
              <a:ea typeface="+mn-lt"/>
              <a:cs typeface="+mn-lt"/>
            </a:endParaRPr>
          </a:p>
          <a:p>
            <a:pPr>
              <a:spcBef>
                <a:spcPts val="0"/>
              </a:spcBef>
              <a:spcAft>
                <a:spcPts val="600"/>
              </a:spcAft>
            </a:pPr>
            <a:r>
              <a:rPr lang="en-SG" sz="1600">
                <a:ea typeface="+mn-lt"/>
                <a:cs typeface="+mn-lt"/>
              </a:rPr>
              <a:t>Time Series</a:t>
            </a:r>
          </a:p>
          <a:p>
            <a:pPr lvl="1">
              <a:spcBef>
                <a:spcPts val="0"/>
              </a:spcBef>
              <a:spcAft>
                <a:spcPts val="600"/>
              </a:spcAft>
            </a:pPr>
            <a:r>
              <a:rPr lang="en-SG" sz="1600">
                <a:ea typeface="+mn-lt"/>
                <a:cs typeface="+mn-lt"/>
              </a:rPr>
              <a:t>Vector Autoregression</a:t>
            </a:r>
          </a:p>
          <a:p>
            <a:pPr lvl="1">
              <a:spcBef>
                <a:spcPts val="0"/>
              </a:spcBef>
              <a:spcAft>
                <a:spcPts val="600"/>
              </a:spcAft>
            </a:pPr>
            <a:r>
              <a:rPr lang="en-SG" sz="1600" err="1">
                <a:ea typeface="+mn-lt"/>
                <a:cs typeface="+mn-lt"/>
              </a:rPr>
              <a:t>LioNETS</a:t>
            </a:r>
            <a:endParaRPr lang="en-SG" sz="1600">
              <a:ea typeface="+mn-lt"/>
              <a:cs typeface="+mn-lt"/>
            </a:endParaRPr>
          </a:p>
          <a:p>
            <a:pPr lvl="1">
              <a:spcBef>
                <a:spcPts val="0"/>
              </a:spcBef>
              <a:spcAft>
                <a:spcPts val="600"/>
              </a:spcAft>
            </a:pPr>
            <a:r>
              <a:rPr lang="en-SG" sz="1600">
                <a:ea typeface="+mn-lt"/>
                <a:cs typeface="+mn-lt"/>
              </a:rPr>
              <a:t>Facebook’s Neural Prophet</a:t>
            </a:r>
            <a:endParaRPr lang="en-SG" sz="1600">
              <a:cs typeface="Calibri"/>
            </a:endParaRPr>
          </a:p>
          <a:p>
            <a:pPr>
              <a:spcBef>
                <a:spcPts val="0"/>
              </a:spcBef>
              <a:spcAft>
                <a:spcPts val="600"/>
              </a:spcAft>
            </a:pPr>
            <a:endParaRPr lang="en-SG" sz="1000">
              <a:cs typeface="Calibri"/>
            </a:endParaRPr>
          </a:p>
        </p:txBody>
      </p:sp>
    </p:spTree>
    <p:extLst>
      <p:ext uri="{BB962C8B-B14F-4D97-AF65-F5344CB8AC3E}">
        <p14:creationId xmlns:p14="http://schemas.microsoft.com/office/powerpoint/2010/main" val="914682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1470025"/>
          </a:xfrm>
        </p:spPr>
        <p:txBody>
          <a:bodyPr/>
          <a:lstStyle/>
          <a:p>
            <a:r>
              <a:rPr lang="en-SG"/>
              <a:t>Tabular Data</a:t>
            </a:r>
          </a:p>
        </p:txBody>
      </p:sp>
      <p:sp>
        <p:nvSpPr>
          <p:cNvPr id="3" name="Subtitle 2"/>
          <p:cNvSpPr>
            <a:spLocks noGrp="1"/>
          </p:cNvSpPr>
          <p:nvPr>
            <p:ph type="subTitle" idx="1"/>
          </p:nvPr>
        </p:nvSpPr>
        <p:spPr>
          <a:xfrm>
            <a:off x="381000" y="1219200"/>
            <a:ext cx="8534400" cy="1752600"/>
          </a:xfrm>
        </p:spPr>
        <p:txBody>
          <a:bodyPr vert="horz" lIns="91440" tIns="45720" rIns="91440" bIns="45720" rtlCol="0" anchor="t">
            <a:normAutofit/>
          </a:bodyPr>
          <a:lstStyle/>
          <a:p>
            <a:r>
              <a:rPr lang="en-SG" b="1">
                <a:solidFill>
                  <a:srgbClr val="0070C0"/>
                </a:solidFill>
              </a:rPr>
              <a:t>Some models get complex – Less Interpretable</a:t>
            </a:r>
          </a:p>
        </p:txBody>
      </p:sp>
      <p:sp>
        <p:nvSpPr>
          <p:cNvPr id="10" name="TextBox 9"/>
          <p:cNvSpPr txBox="1"/>
          <p:nvPr/>
        </p:nvSpPr>
        <p:spPr>
          <a:xfrm>
            <a:off x="304800" y="1905000"/>
            <a:ext cx="2316147" cy="461665"/>
          </a:xfrm>
          <a:prstGeom prst="rect">
            <a:avLst/>
          </a:prstGeom>
          <a:solidFill>
            <a:schemeClr val="accent6"/>
          </a:solidFill>
          <a:ln w="38100">
            <a:solidFill>
              <a:schemeClr val="accent6"/>
            </a:solidFill>
          </a:ln>
        </p:spPr>
        <p:txBody>
          <a:bodyPr wrap="none" rtlCol="0">
            <a:spAutoFit/>
          </a:bodyPr>
          <a:lstStyle/>
          <a:p>
            <a:r>
              <a:rPr lang="en-SG" sz="2400" b="1" u="sng"/>
              <a:t>Global Methods:</a:t>
            </a:r>
          </a:p>
        </p:txBody>
      </p:sp>
      <p:sp>
        <p:nvSpPr>
          <p:cNvPr id="8" name="TextBox 7"/>
          <p:cNvSpPr txBox="1"/>
          <p:nvPr/>
        </p:nvSpPr>
        <p:spPr>
          <a:xfrm>
            <a:off x="304800" y="3181279"/>
            <a:ext cx="3860031" cy="707886"/>
          </a:xfrm>
          <a:prstGeom prst="rect">
            <a:avLst/>
          </a:prstGeom>
          <a:noFill/>
        </p:spPr>
        <p:txBody>
          <a:bodyPr wrap="none" lIns="91440" tIns="45720" rIns="91440" bIns="45720" rtlCol="0" anchor="t">
            <a:spAutoFit/>
          </a:bodyPr>
          <a:lstStyle/>
          <a:p>
            <a:r>
              <a:rPr lang="en-SG" sz="2000" b="1"/>
              <a:t>SHAP </a:t>
            </a:r>
            <a:r>
              <a:rPr lang="en-SG" b="1"/>
              <a:t>(</a:t>
            </a:r>
            <a:r>
              <a:rPr lang="en-SG" b="1" err="1"/>
              <a:t>SHapley</a:t>
            </a:r>
            <a:r>
              <a:rPr lang="en-SG" b="1"/>
              <a:t> Additive </a:t>
            </a:r>
            <a:r>
              <a:rPr lang="en-SG" b="1" err="1"/>
              <a:t>exPlanations</a:t>
            </a:r>
            <a:r>
              <a:rPr lang="en-SG" b="1"/>
              <a:t>)</a:t>
            </a:r>
            <a:endParaRPr lang="en-SG" sz="2000" b="1">
              <a:cs typeface="Calibri"/>
            </a:endParaRPr>
          </a:p>
          <a:p>
            <a:endParaRPr lang="en-SG" sz="2000">
              <a:cs typeface="Calibri"/>
            </a:endParaRPr>
          </a:p>
        </p:txBody>
      </p:sp>
      <p:sp>
        <p:nvSpPr>
          <p:cNvPr id="5" name="TextBox 4">
            <a:extLst>
              <a:ext uri="{FF2B5EF4-FFF2-40B4-BE49-F238E27FC236}">
                <a16:creationId xmlns:a16="http://schemas.microsoft.com/office/drawing/2014/main" id="{CDF7BF4A-6A89-57E1-2623-7264EAB56EB7}"/>
              </a:ext>
            </a:extLst>
          </p:cNvPr>
          <p:cNvSpPr txBox="1"/>
          <p:nvPr/>
        </p:nvSpPr>
        <p:spPr>
          <a:xfrm>
            <a:off x="262778" y="2397498"/>
            <a:ext cx="8716810" cy="677108"/>
          </a:xfrm>
          <a:prstGeom prst="rect">
            <a:avLst/>
          </a:prstGeom>
          <a:noFill/>
        </p:spPr>
        <p:txBody>
          <a:bodyPr wrap="none" lIns="91440" tIns="45720" rIns="91440" bIns="45720" rtlCol="0" anchor="t">
            <a:spAutoFit/>
          </a:bodyPr>
          <a:lstStyle/>
          <a:p>
            <a:r>
              <a:rPr lang="en-SG" sz="2000">
                <a:cs typeface="Calibri"/>
              </a:rPr>
              <a:t>With greater model complexity, the ability to draw information directly decreases.</a:t>
            </a:r>
            <a:endParaRPr lang="en-US"/>
          </a:p>
          <a:p>
            <a:r>
              <a:rPr lang="en-SG">
                <a:cs typeface="Calibri"/>
              </a:rPr>
              <a:t>Global agnostic methods of interpretability can be used instead</a:t>
            </a:r>
            <a:endParaRPr lang="en-SG"/>
          </a:p>
        </p:txBody>
      </p:sp>
      <p:pic>
        <p:nvPicPr>
          <p:cNvPr id="4" name="Picture 8" descr="Chart&#10;&#10;Description automatically generated">
            <a:extLst>
              <a:ext uri="{FF2B5EF4-FFF2-40B4-BE49-F238E27FC236}">
                <a16:creationId xmlns:a16="http://schemas.microsoft.com/office/drawing/2014/main" id="{739E54DE-0E7B-6444-0E6A-E99B4BCBD800}"/>
              </a:ext>
            </a:extLst>
          </p:cNvPr>
          <p:cNvPicPr>
            <a:picLocks noChangeAspect="1"/>
          </p:cNvPicPr>
          <p:nvPr/>
        </p:nvPicPr>
        <p:blipFill>
          <a:blip r:embed="rId2"/>
          <a:stretch>
            <a:fillRect/>
          </a:stretch>
        </p:blipFill>
        <p:spPr>
          <a:xfrm>
            <a:off x="146777" y="3571610"/>
            <a:ext cx="4270010" cy="3198610"/>
          </a:xfrm>
          <a:prstGeom prst="rect">
            <a:avLst/>
          </a:prstGeom>
        </p:spPr>
      </p:pic>
      <p:pic>
        <p:nvPicPr>
          <p:cNvPr id="9" name="Picture 12">
            <a:extLst>
              <a:ext uri="{FF2B5EF4-FFF2-40B4-BE49-F238E27FC236}">
                <a16:creationId xmlns:a16="http://schemas.microsoft.com/office/drawing/2014/main" id="{B40E8543-D356-CDA7-A0DB-F2531863504E}"/>
              </a:ext>
            </a:extLst>
          </p:cNvPr>
          <p:cNvPicPr>
            <a:picLocks noChangeAspect="1"/>
          </p:cNvPicPr>
          <p:nvPr/>
        </p:nvPicPr>
        <p:blipFill>
          <a:blip r:embed="rId3"/>
          <a:stretch>
            <a:fillRect/>
          </a:stretch>
        </p:blipFill>
        <p:spPr>
          <a:xfrm>
            <a:off x="4524762" y="3430209"/>
            <a:ext cx="4539945" cy="3253656"/>
          </a:xfrm>
          <a:prstGeom prst="rect">
            <a:avLst/>
          </a:prstGeom>
        </p:spPr>
      </p:pic>
    </p:spTree>
    <p:extLst>
      <p:ext uri="{BB962C8B-B14F-4D97-AF65-F5344CB8AC3E}">
        <p14:creationId xmlns:p14="http://schemas.microsoft.com/office/powerpoint/2010/main" val="4146057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1470025"/>
          </a:xfrm>
        </p:spPr>
        <p:txBody>
          <a:bodyPr/>
          <a:lstStyle/>
          <a:p>
            <a:r>
              <a:rPr lang="en-SG"/>
              <a:t>Tabular Data</a:t>
            </a:r>
          </a:p>
        </p:txBody>
      </p:sp>
      <p:sp>
        <p:nvSpPr>
          <p:cNvPr id="3" name="Subtitle 2"/>
          <p:cNvSpPr>
            <a:spLocks noGrp="1"/>
          </p:cNvSpPr>
          <p:nvPr>
            <p:ph type="subTitle" idx="1"/>
          </p:nvPr>
        </p:nvSpPr>
        <p:spPr>
          <a:xfrm>
            <a:off x="381000" y="1479780"/>
            <a:ext cx="8534400" cy="1752600"/>
          </a:xfrm>
        </p:spPr>
        <p:txBody>
          <a:bodyPr>
            <a:normAutofit/>
          </a:bodyPr>
          <a:lstStyle/>
          <a:p>
            <a:r>
              <a:rPr lang="en-US" b="1">
                <a:solidFill>
                  <a:srgbClr val="0070C0"/>
                </a:solidFill>
              </a:rPr>
              <a:t>Explainable Boosting Machine(</a:t>
            </a:r>
            <a:r>
              <a:rPr lang="en-US" b="1" err="1">
                <a:solidFill>
                  <a:srgbClr val="0070C0"/>
                </a:solidFill>
              </a:rPr>
              <a:t>interpretML</a:t>
            </a:r>
            <a:r>
              <a:rPr lang="en-US" b="1">
                <a:solidFill>
                  <a:srgbClr val="0070C0"/>
                </a:solidFill>
              </a:rPr>
              <a:t>)</a:t>
            </a:r>
            <a:endParaRPr lang="en-SG" b="1">
              <a:solidFill>
                <a:srgbClr val="0070C0"/>
              </a:solidFill>
            </a:endParaRPr>
          </a:p>
        </p:txBody>
      </p:sp>
      <p:pic>
        <p:nvPicPr>
          <p:cNvPr id="6" name="Picture 5">
            <a:extLst>
              <a:ext uri="{FF2B5EF4-FFF2-40B4-BE49-F238E27FC236}">
                <a16:creationId xmlns:a16="http://schemas.microsoft.com/office/drawing/2014/main" id="{6B8BDE4D-50E2-4782-A09E-408C5DC4D9B2}"/>
              </a:ext>
            </a:extLst>
          </p:cNvPr>
          <p:cNvPicPr>
            <a:picLocks noChangeAspect="1"/>
          </p:cNvPicPr>
          <p:nvPr/>
        </p:nvPicPr>
        <p:blipFill>
          <a:blip r:embed="rId2"/>
          <a:stretch>
            <a:fillRect/>
          </a:stretch>
        </p:blipFill>
        <p:spPr>
          <a:xfrm>
            <a:off x="4750061" y="4495800"/>
            <a:ext cx="4344438" cy="2285999"/>
          </a:xfrm>
          <a:prstGeom prst="rect">
            <a:avLst/>
          </a:prstGeom>
        </p:spPr>
      </p:pic>
      <p:sp>
        <p:nvSpPr>
          <p:cNvPr id="7" name="TextBox 6">
            <a:extLst>
              <a:ext uri="{FF2B5EF4-FFF2-40B4-BE49-F238E27FC236}">
                <a16:creationId xmlns:a16="http://schemas.microsoft.com/office/drawing/2014/main" id="{D4F1822B-EB79-4BF1-BA9D-B68C3410681A}"/>
              </a:ext>
            </a:extLst>
          </p:cNvPr>
          <p:cNvSpPr txBox="1"/>
          <p:nvPr/>
        </p:nvSpPr>
        <p:spPr>
          <a:xfrm>
            <a:off x="376084" y="2049868"/>
            <a:ext cx="8534400" cy="2062103"/>
          </a:xfrm>
          <a:prstGeom prst="rect">
            <a:avLst/>
          </a:prstGeom>
          <a:noFill/>
        </p:spPr>
        <p:txBody>
          <a:bodyPr wrap="square" rtlCol="0">
            <a:spAutoFit/>
          </a:bodyPr>
          <a:lstStyle/>
          <a:p>
            <a:pPr marL="285750" indent="-285750">
              <a:buFont typeface="Arial" panose="020B0604020202020204" pitchFamily="34" charset="0"/>
              <a:buChar char="•"/>
            </a:pPr>
            <a:r>
              <a:rPr lang="en-US"/>
              <a:t>EDB is tree-based, cyclic gradient boosting Generalized Additive Model developed by Microsoft Research A.I</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Performance is </a:t>
            </a:r>
            <a:r>
              <a:rPr lang="en-US" err="1"/>
              <a:t>onpar</a:t>
            </a:r>
            <a:r>
              <a:rPr lang="en-US"/>
              <a:t> with </a:t>
            </a:r>
            <a:r>
              <a:rPr lang="en-US" err="1"/>
              <a:t>Xgboost</a:t>
            </a:r>
            <a:r>
              <a:rPr lang="en-US"/>
              <a:t> and it still maintains high interpretability and its easy to use</a:t>
            </a:r>
          </a:p>
          <a:p>
            <a:endParaRPr lang="en-US"/>
          </a:p>
          <a:p>
            <a:endParaRPr lang="en-SG" sz="2000"/>
          </a:p>
        </p:txBody>
      </p:sp>
      <p:pic>
        <p:nvPicPr>
          <p:cNvPr id="8" name="Picture 7">
            <a:extLst>
              <a:ext uri="{FF2B5EF4-FFF2-40B4-BE49-F238E27FC236}">
                <a16:creationId xmlns:a16="http://schemas.microsoft.com/office/drawing/2014/main" id="{A37F9B6C-A890-4CAA-AAF9-B433B35605D5}"/>
              </a:ext>
            </a:extLst>
          </p:cNvPr>
          <p:cNvPicPr>
            <a:picLocks noChangeAspect="1"/>
          </p:cNvPicPr>
          <p:nvPr/>
        </p:nvPicPr>
        <p:blipFill>
          <a:blip r:embed="rId3"/>
          <a:stretch>
            <a:fillRect/>
          </a:stretch>
        </p:blipFill>
        <p:spPr>
          <a:xfrm>
            <a:off x="49501" y="4373274"/>
            <a:ext cx="4752487" cy="2443185"/>
          </a:xfrm>
          <a:prstGeom prst="rect">
            <a:avLst/>
          </a:prstGeom>
        </p:spPr>
      </p:pic>
      <p:pic>
        <p:nvPicPr>
          <p:cNvPr id="10" name="Picture 9">
            <a:extLst>
              <a:ext uri="{FF2B5EF4-FFF2-40B4-BE49-F238E27FC236}">
                <a16:creationId xmlns:a16="http://schemas.microsoft.com/office/drawing/2014/main" id="{7969C3F0-34FE-453C-93D0-C718BC53CDED}"/>
              </a:ext>
            </a:extLst>
          </p:cNvPr>
          <p:cNvPicPr>
            <a:picLocks noChangeAspect="1"/>
          </p:cNvPicPr>
          <p:nvPr/>
        </p:nvPicPr>
        <p:blipFill>
          <a:blip r:embed="rId4"/>
          <a:stretch>
            <a:fillRect/>
          </a:stretch>
        </p:blipFill>
        <p:spPr>
          <a:xfrm>
            <a:off x="4750061" y="3233104"/>
            <a:ext cx="4344438" cy="1201434"/>
          </a:xfrm>
          <a:prstGeom prst="rect">
            <a:avLst/>
          </a:prstGeom>
        </p:spPr>
      </p:pic>
    </p:spTree>
    <p:extLst>
      <p:ext uri="{BB962C8B-B14F-4D97-AF65-F5344CB8AC3E}">
        <p14:creationId xmlns:p14="http://schemas.microsoft.com/office/powerpoint/2010/main" val="33731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1470025"/>
          </a:xfrm>
        </p:spPr>
        <p:txBody>
          <a:bodyPr/>
          <a:lstStyle/>
          <a:p>
            <a:r>
              <a:rPr lang="en-SG"/>
              <a:t>Tabular Data</a:t>
            </a:r>
          </a:p>
        </p:txBody>
      </p:sp>
      <p:sp>
        <p:nvSpPr>
          <p:cNvPr id="3" name="Subtitle 2"/>
          <p:cNvSpPr>
            <a:spLocks noGrp="1"/>
          </p:cNvSpPr>
          <p:nvPr>
            <p:ph type="subTitle" idx="1"/>
          </p:nvPr>
        </p:nvSpPr>
        <p:spPr>
          <a:xfrm>
            <a:off x="193713" y="1370682"/>
            <a:ext cx="8763000" cy="1752600"/>
          </a:xfrm>
        </p:spPr>
        <p:txBody>
          <a:bodyPr vert="horz" lIns="91440" tIns="45720" rIns="91440" bIns="45720" rtlCol="0" anchor="t">
            <a:normAutofit/>
          </a:bodyPr>
          <a:lstStyle/>
          <a:p>
            <a:r>
              <a:rPr lang="en-SG" b="1">
                <a:solidFill>
                  <a:srgbClr val="0070C0"/>
                </a:solidFill>
              </a:rPr>
              <a:t>Google What if Tool (WIT) on Counterfactual Data</a:t>
            </a:r>
          </a:p>
        </p:txBody>
      </p:sp>
      <p:sp>
        <p:nvSpPr>
          <p:cNvPr id="10" name="TextBox 9"/>
          <p:cNvSpPr txBox="1"/>
          <p:nvPr/>
        </p:nvSpPr>
        <p:spPr>
          <a:xfrm>
            <a:off x="304800" y="1905000"/>
            <a:ext cx="2136419" cy="461665"/>
          </a:xfrm>
          <a:prstGeom prst="rect">
            <a:avLst/>
          </a:prstGeom>
          <a:solidFill>
            <a:schemeClr val="accent6"/>
          </a:solidFill>
          <a:ln w="38100">
            <a:solidFill>
              <a:schemeClr val="accent6"/>
            </a:solidFill>
          </a:ln>
        </p:spPr>
        <p:txBody>
          <a:bodyPr wrap="none" rtlCol="0">
            <a:spAutoFit/>
          </a:bodyPr>
          <a:lstStyle/>
          <a:p>
            <a:r>
              <a:rPr lang="en-SG" sz="2400" b="1" u="sng"/>
              <a:t>Local Methods:</a:t>
            </a:r>
          </a:p>
        </p:txBody>
      </p:sp>
      <p:sp>
        <p:nvSpPr>
          <p:cNvPr id="5" name="TextBox 4">
            <a:extLst>
              <a:ext uri="{FF2B5EF4-FFF2-40B4-BE49-F238E27FC236}">
                <a16:creationId xmlns:a16="http://schemas.microsoft.com/office/drawing/2014/main" id="{CDF7BF4A-6A89-57E1-2623-7264EAB56EB7}"/>
              </a:ext>
            </a:extLst>
          </p:cNvPr>
          <p:cNvSpPr txBox="1"/>
          <p:nvPr/>
        </p:nvSpPr>
        <p:spPr>
          <a:xfrm>
            <a:off x="262778" y="2397498"/>
            <a:ext cx="8907375" cy="707886"/>
          </a:xfrm>
          <a:prstGeom prst="rect">
            <a:avLst/>
          </a:prstGeom>
          <a:noFill/>
        </p:spPr>
        <p:txBody>
          <a:bodyPr wrap="none" lIns="91440" tIns="45720" rIns="91440" bIns="45720" rtlCol="0" anchor="t">
            <a:spAutoFit/>
          </a:bodyPr>
          <a:lstStyle/>
          <a:p>
            <a:r>
              <a:rPr lang="en-SG" sz="2000" err="1"/>
              <a:t>Jupyter</a:t>
            </a:r>
            <a:r>
              <a:rPr lang="en-SG" sz="2000"/>
              <a:t> Notebook Compatible, measures nearest Distance in the other classification</a:t>
            </a:r>
          </a:p>
          <a:p>
            <a:r>
              <a:rPr lang="en-SG" sz="2000"/>
              <a:t>Good Post-hoc method of spotting potential model bias</a:t>
            </a:r>
            <a:endParaRPr lang="en-US"/>
          </a:p>
        </p:txBody>
      </p:sp>
      <p:pic>
        <p:nvPicPr>
          <p:cNvPr id="4" name="Picture 3" descr="Graphical user interface&#10;&#10;Description automatically generated">
            <a:extLst>
              <a:ext uri="{FF2B5EF4-FFF2-40B4-BE49-F238E27FC236}">
                <a16:creationId xmlns:a16="http://schemas.microsoft.com/office/drawing/2014/main" id="{DE1FDAC2-BA34-E2AA-67FF-0545CBD13BB1}"/>
              </a:ext>
            </a:extLst>
          </p:cNvPr>
          <p:cNvPicPr>
            <a:picLocks noChangeAspect="1"/>
          </p:cNvPicPr>
          <p:nvPr/>
        </p:nvPicPr>
        <p:blipFill rotWithShape="1">
          <a:blip r:embed="rId2"/>
          <a:srcRect t="9984" b="8233"/>
          <a:stretch/>
        </p:blipFill>
        <p:spPr bwMode="auto">
          <a:xfrm>
            <a:off x="316992" y="3095209"/>
            <a:ext cx="7848600" cy="36103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043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5133"/>
            <a:ext cx="8534400" cy="1470025"/>
          </a:xfrm>
        </p:spPr>
        <p:txBody>
          <a:bodyPr/>
          <a:lstStyle/>
          <a:p>
            <a:r>
              <a:rPr lang="en-SG"/>
              <a:t>Computer Vision</a:t>
            </a:r>
            <a:endParaRPr lang="en-US"/>
          </a:p>
        </p:txBody>
      </p:sp>
      <p:sp>
        <p:nvSpPr>
          <p:cNvPr id="9" name="Subtitle 2">
            <a:extLst>
              <a:ext uri="{FF2B5EF4-FFF2-40B4-BE49-F238E27FC236}">
                <a16:creationId xmlns:a16="http://schemas.microsoft.com/office/drawing/2014/main" id="{FD032524-771F-4019-8E42-A5826CBA1AAC}"/>
              </a:ext>
            </a:extLst>
          </p:cNvPr>
          <p:cNvSpPr txBox="1">
            <a:spLocks/>
          </p:cNvSpPr>
          <p:nvPr/>
        </p:nvSpPr>
        <p:spPr>
          <a:xfrm>
            <a:off x="381000" y="1316665"/>
            <a:ext cx="8534400" cy="1752600"/>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SG" b="1">
                <a:solidFill>
                  <a:srgbClr val="0070C0"/>
                </a:solidFill>
                <a:cs typeface="Calibri"/>
              </a:rPr>
              <a:t>Interpretability on image data</a:t>
            </a:r>
            <a:endParaRPr lang="en-US"/>
          </a:p>
        </p:txBody>
      </p:sp>
      <p:sp>
        <p:nvSpPr>
          <p:cNvPr id="11" name="TextBox 10">
            <a:extLst>
              <a:ext uri="{FF2B5EF4-FFF2-40B4-BE49-F238E27FC236}">
                <a16:creationId xmlns:a16="http://schemas.microsoft.com/office/drawing/2014/main" id="{27B02533-26FA-4373-87E9-0A4EAB3A36A9}"/>
              </a:ext>
            </a:extLst>
          </p:cNvPr>
          <p:cNvSpPr txBox="1"/>
          <p:nvPr/>
        </p:nvSpPr>
        <p:spPr>
          <a:xfrm>
            <a:off x="501445" y="2095500"/>
            <a:ext cx="7423355" cy="1631216"/>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000"/>
              <a:t>LRP based  or grad-cam based</a:t>
            </a:r>
            <a:endParaRPr lang="en-US" sz="2000">
              <a:cs typeface="Calibri"/>
            </a:endParaRP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Popular methods are mostly </a:t>
            </a:r>
            <a:r>
              <a:rPr lang="en-US" sz="2000" err="1"/>
              <a:t>gradcam</a:t>
            </a:r>
            <a:r>
              <a:rPr lang="en-US" sz="2000"/>
              <a:t> and LRP methods</a:t>
            </a:r>
            <a:endParaRPr lang="en-US" sz="2000">
              <a:cs typeface="Calibri"/>
            </a:endParaRP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Libraries explored: Captum, LRP toolbox, Grad-cam</a:t>
            </a:r>
            <a:endParaRPr lang="en-US" sz="2000">
              <a:cs typeface="Calibri"/>
            </a:endParaRPr>
          </a:p>
        </p:txBody>
      </p:sp>
      <p:pic>
        <p:nvPicPr>
          <p:cNvPr id="7" name="Picture 6">
            <a:extLst>
              <a:ext uri="{FF2B5EF4-FFF2-40B4-BE49-F238E27FC236}">
                <a16:creationId xmlns:a16="http://schemas.microsoft.com/office/drawing/2014/main" id="{020BC72C-5773-41CD-B9E4-32A7AD61456E}"/>
              </a:ext>
            </a:extLst>
          </p:cNvPr>
          <p:cNvPicPr>
            <a:picLocks noChangeAspect="1"/>
          </p:cNvPicPr>
          <p:nvPr/>
        </p:nvPicPr>
        <p:blipFill>
          <a:blip r:embed="rId3"/>
          <a:stretch>
            <a:fillRect/>
          </a:stretch>
        </p:blipFill>
        <p:spPr>
          <a:xfrm>
            <a:off x="3185654" y="4114800"/>
            <a:ext cx="2359742" cy="2249129"/>
          </a:xfrm>
          <a:prstGeom prst="rect">
            <a:avLst/>
          </a:prstGeom>
        </p:spPr>
      </p:pic>
      <p:pic>
        <p:nvPicPr>
          <p:cNvPr id="1026" name="Picture 2">
            <a:extLst>
              <a:ext uri="{FF2B5EF4-FFF2-40B4-BE49-F238E27FC236}">
                <a16:creationId xmlns:a16="http://schemas.microsoft.com/office/drawing/2014/main" id="{4D5574D9-D137-43A9-B3DE-5BF4930C0E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8347" y="4114800"/>
            <a:ext cx="2359742" cy="22491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1BA8B6D-B21A-442C-B70B-FA2A6C832B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024" y="4039581"/>
            <a:ext cx="2763324" cy="2399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63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5133"/>
            <a:ext cx="8534400" cy="1470025"/>
          </a:xfrm>
        </p:spPr>
        <p:txBody>
          <a:bodyPr/>
          <a:lstStyle/>
          <a:p>
            <a:r>
              <a:rPr lang="en-SG"/>
              <a:t>Computer Vision</a:t>
            </a:r>
            <a:endParaRPr lang="en-US"/>
          </a:p>
        </p:txBody>
      </p:sp>
      <p:sp>
        <p:nvSpPr>
          <p:cNvPr id="9" name="Subtitle 2">
            <a:extLst>
              <a:ext uri="{FF2B5EF4-FFF2-40B4-BE49-F238E27FC236}">
                <a16:creationId xmlns:a16="http://schemas.microsoft.com/office/drawing/2014/main" id="{FD032524-771F-4019-8E42-A5826CBA1AAC}"/>
              </a:ext>
            </a:extLst>
          </p:cNvPr>
          <p:cNvSpPr txBox="1">
            <a:spLocks/>
          </p:cNvSpPr>
          <p:nvPr/>
        </p:nvSpPr>
        <p:spPr>
          <a:xfrm>
            <a:off x="381000" y="1316665"/>
            <a:ext cx="8534400" cy="1752600"/>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SG" b="1">
                <a:solidFill>
                  <a:srgbClr val="0070C0"/>
                </a:solidFill>
                <a:cs typeface="Calibri"/>
              </a:rPr>
              <a:t>How does it work?</a:t>
            </a:r>
          </a:p>
        </p:txBody>
      </p:sp>
      <p:pic>
        <p:nvPicPr>
          <p:cNvPr id="3" name="Picture 3">
            <a:extLst>
              <a:ext uri="{FF2B5EF4-FFF2-40B4-BE49-F238E27FC236}">
                <a16:creationId xmlns:a16="http://schemas.microsoft.com/office/drawing/2014/main" id="{E8FECB97-D1E0-675D-02FB-5CFF6485B1CC}"/>
              </a:ext>
            </a:extLst>
          </p:cNvPr>
          <p:cNvPicPr>
            <a:picLocks noChangeAspect="1"/>
          </p:cNvPicPr>
          <p:nvPr/>
        </p:nvPicPr>
        <p:blipFill>
          <a:blip r:embed="rId3"/>
          <a:stretch>
            <a:fillRect/>
          </a:stretch>
        </p:blipFill>
        <p:spPr>
          <a:xfrm>
            <a:off x="900630" y="1894940"/>
            <a:ext cx="6943380" cy="2365793"/>
          </a:xfrm>
          <a:prstGeom prst="rect">
            <a:avLst/>
          </a:prstGeom>
        </p:spPr>
      </p:pic>
      <p:pic>
        <p:nvPicPr>
          <p:cNvPr id="4" name="Picture 4" descr="Diagram&#10;&#10;Description automatically generated">
            <a:extLst>
              <a:ext uri="{FF2B5EF4-FFF2-40B4-BE49-F238E27FC236}">
                <a16:creationId xmlns:a16="http://schemas.microsoft.com/office/drawing/2014/main" id="{0F5C739D-E0D3-42AA-1CC6-5A41FD01272D}"/>
              </a:ext>
            </a:extLst>
          </p:cNvPr>
          <p:cNvPicPr>
            <a:picLocks noChangeAspect="1"/>
          </p:cNvPicPr>
          <p:nvPr/>
        </p:nvPicPr>
        <p:blipFill>
          <a:blip r:embed="rId4"/>
          <a:stretch>
            <a:fillRect/>
          </a:stretch>
        </p:blipFill>
        <p:spPr>
          <a:xfrm>
            <a:off x="845545" y="4376451"/>
            <a:ext cx="7067319" cy="2374135"/>
          </a:xfrm>
          <a:prstGeom prst="rect">
            <a:avLst/>
          </a:prstGeom>
        </p:spPr>
      </p:pic>
    </p:spTree>
    <p:extLst>
      <p:ext uri="{BB962C8B-B14F-4D97-AF65-F5344CB8AC3E}">
        <p14:creationId xmlns:p14="http://schemas.microsoft.com/office/powerpoint/2010/main" val="1830144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E508-29C3-4BAF-A364-2FFF37040BC3}"/>
              </a:ext>
            </a:extLst>
          </p:cNvPr>
          <p:cNvSpPr>
            <a:spLocks noGrp="1"/>
          </p:cNvSpPr>
          <p:nvPr>
            <p:ph type="title"/>
          </p:nvPr>
        </p:nvSpPr>
        <p:spPr>
          <a:xfrm>
            <a:off x="628650" y="258525"/>
            <a:ext cx="7886700" cy="1325563"/>
          </a:xfrm>
        </p:spPr>
        <p:txBody>
          <a:bodyPr/>
          <a:lstStyle/>
          <a:p>
            <a:pPr algn="ctr"/>
            <a:r>
              <a:rPr lang="en-SG"/>
              <a:t>Computer Vision</a:t>
            </a:r>
            <a:endParaRPr lang="en-US"/>
          </a:p>
        </p:txBody>
      </p:sp>
      <p:sp>
        <p:nvSpPr>
          <p:cNvPr id="3" name="Content Placeholder 2">
            <a:extLst>
              <a:ext uri="{FF2B5EF4-FFF2-40B4-BE49-F238E27FC236}">
                <a16:creationId xmlns:a16="http://schemas.microsoft.com/office/drawing/2014/main" id="{97AD39BE-1B35-4077-92D3-537050914D0E}"/>
              </a:ext>
            </a:extLst>
          </p:cNvPr>
          <p:cNvSpPr>
            <a:spLocks noGrp="1"/>
          </p:cNvSpPr>
          <p:nvPr>
            <p:ph idx="1"/>
          </p:nvPr>
        </p:nvSpPr>
        <p:spPr>
          <a:xfrm>
            <a:off x="457200" y="1585212"/>
            <a:ext cx="8229600" cy="4525963"/>
          </a:xfrm>
        </p:spPr>
        <p:txBody>
          <a:bodyPr/>
          <a:lstStyle/>
          <a:p>
            <a:r>
              <a:rPr lang="en-US"/>
              <a:t>Best visual explanation</a:t>
            </a:r>
          </a:p>
          <a:p>
            <a:r>
              <a:rPr lang="en-US"/>
              <a:t>Easy to use</a:t>
            </a:r>
          </a:p>
          <a:p>
            <a:r>
              <a:rPr lang="en-US"/>
              <a:t>Package contains metrics and evaluation for XAI methods(not explored)</a:t>
            </a:r>
            <a:endParaRPr lang="en-SG"/>
          </a:p>
        </p:txBody>
      </p:sp>
      <p:sp>
        <p:nvSpPr>
          <p:cNvPr id="6" name="Subtitle 2">
            <a:extLst>
              <a:ext uri="{FF2B5EF4-FFF2-40B4-BE49-F238E27FC236}">
                <a16:creationId xmlns:a16="http://schemas.microsoft.com/office/drawing/2014/main" id="{44682A6D-8EA1-47B3-824E-FB8E4327BC06}"/>
              </a:ext>
            </a:extLst>
          </p:cNvPr>
          <p:cNvSpPr txBox="1">
            <a:spLocks/>
          </p:cNvSpPr>
          <p:nvPr/>
        </p:nvSpPr>
        <p:spPr>
          <a:xfrm>
            <a:off x="457200" y="1106186"/>
            <a:ext cx="8534400" cy="1752600"/>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a:solidFill>
                  <a:srgbClr val="0070C0"/>
                </a:solidFill>
                <a:cs typeface="Calibri"/>
              </a:rPr>
              <a:t>G</a:t>
            </a:r>
            <a:r>
              <a:rPr lang="en-SG" b="1">
                <a:solidFill>
                  <a:srgbClr val="0070C0"/>
                </a:solidFill>
                <a:cs typeface="Calibri"/>
              </a:rPr>
              <a:t>rad-Cam</a:t>
            </a:r>
            <a:endParaRPr lang="en-US"/>
          </a:p>
        </p:txBody>
      </p:sp>
      <p:pic>
        <p:nvPicPr>
          <p:cNvPr id="9" name="Picture 8">
            <a:extLst>
              <a:ext uri="{FF2B5EF4-FFF2-40B4-BE49-F238E27FC236}">
                <a16:creationId xmlns:a16="http://schemas.microsoft.com/office/drawing/2014/main" id="{76CE7C01-B4E1-4BA7-97D1-33FF41D64CC1}"/>
              </a:ext>
            </a:extLst>
          </p:cNvPr>
          <p:cNvPicPr>
            <a:picLocks noChangeAspect="1"/>
          </p:cNvPicPr>
          <p:nvPr/>
        </p:nvPicPr>
        <p:blipFill>
          <a:blip r:embed="rId3"/>
          <a:stretch>
            <a:fillRect/>
          </a:stretch>
        </p:blipFill>
        <p:spPr>
          <a:xfrm>
            <a:off x="834066" y="3776759"/>
            <a:ext cx="7475868" cy="1562235"/>
          </a:xfrm>
          <a:prstGeom prst="rect">
            <a:avLst/>
          </a:prstGeom>
        </p:spPr>
      </p:pic>
      <p:pic>
        <p:nvPicPr>
          <p:cNvPr id="10" name="Picture 9">
            <a:extLst>
              <a:ext uri="{FF2B5EF4-FFF2-40B4-BE49-F238E27FC236}">
                <a16:creationId xmlns:a16="http://schemas.microsoft.com/office/drawing/2014/main" id="{ACB120D6-BAFD-4B10-B1E2-15C107F5BC10}"/>
              </a:ext>
            </a:extLst>
          </p:cNvPr>
          <p:cNvPicPr>
            <a:picLocks noChangeAspect="1"/>
          </p:cNvPicPr>
          <p:nvPr/>
        </p:nvPicPr>
        <p:blipFill>
          <a:blip r:embed="rId4"/>
          <a:stretch>
            <a:fillRect/>
          </a:stretch>
        </p:blipFill>
        <p:spPr>
          <a:xfrm>
            <a:off x="834066" y="5364351"/>
            <a:ext cx="7475868" cy="1493649"/>
          </a:xfrm>
          <a:prstGeom prst="rect">
            <a:avLst/>
          </a:prstGeom>
        </p:spPr>
      </p:pic>
    </p:spTree>
    <p:extLst>
      <p:ext uri="{BB962C8B-B14F-4D97-AF65-F5344CB8AC3E}">
        <p14:creationId xmlns:p14="http://schemas.microsoft.com/office/powerpoint/2010/main" val="2790898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72790-08B6-4AE3-B3DC-05264825FE0B}"/>
              </a:ext>
            </a:extLst>
          </p:cNvPr>
          <p:cNvSpPr>
            <a:spLocks noGrp="1"/>
          </p:cNvSpPr>
          <p:nvPr>
            <p:ph type="title"/>
          </p:nvPr>
        </p:nvSpPr>
        <p:spPr>
          <a:xfrm>
            <a:off x="711562" y="199302"/>
            <a:ext cx="7886700" cy="1325563"/>
          </a:xfrm>
        </p:spPr>
        <p:txBody>
          <a:bodyPr/>
          <a:lstStyle/>
          <a:p>
            <a:pPr algn="ctr"/>
            <a:r>
              <a:rPr lang="en-SG"/>
              <a:t>Computer Vision</a:t>
            </a:r>
            <a:endParaRPr lang="en-US"/>
          </a:p>
        </p:txBody>
      </p:sp>
      <p:sp>
        <p:nvSpPr>
          <p:cNvPr id="3" name="Content Placeholder 2">
            <a:extLst>
              <a:ext uri="{FF2B5EF4-FFF2-40B4-BE49-F238E27FC236}">
                <a16:creationId xmlns:a16="http://schemas.microsoft.com/office/drawing/2014/main" id="{8707282C-105E-4BEA-BBA2-2C46D67316AD}"/>
              </a:ext>
            </a:extLst>
          </p:cNvPr>
          <p:cNvSpPr>
            <a:spLocks noGrp="1"/>
          </p:cNvSpPr>
          <p:nvPr>
            <p:ph idx="1"/>
          </p:nvPr>
        </p:nvSpPr>
        <p:spPr>
          <a:xfrm>
            <a:off x="457200" y="1653380"/>
            <a:ext cx="8229600" cy="4525963"/>
          </a:xfrm>
        </p:spPr>
        <p:txBody>
          <a:bodyPr/>
          <a:lstStyle/>
          <a:p>
            <a:r>
              <a:rPr lang="en-US"/>
              <a:t>Choose neural network</a:t>
            </a:r>
          </a:p>
          <a:p>
            <a:r>
              <a:rPr lang="en-US"/>
              <a:t>Load image</a:t>
            </a:r>
          </a:p>
          <a:p>
            <a:r>
              <a:rPr lang="en-US"/>
              <a:t>Create bounding boxes and label</a:t>
            </a:r>
          </a:p>
          <a:p>
            <a:r>
              <a:rPr lang="en-US"/>
              <a:t>Select XAI method</a:t>
            </a:r>
            <a:endParaRPr lang="en-SG"/>
          </a:p>
        </p:txBody>
      </p:sp>
      <p:sp>
        <p:nvSpPr>
          <p:cNvPr id="4" name="Subtitle 2">
            <a:extLst>
              <a:ext uri="{FF2B5EF4-FFF2-40B4-BE49-F238E27FC236}">
                <a16:creationId xmlns:a16="http://schemas.microsoft.com/office/drawing/2014/main" id="{7F8C7E6B-E4BD-4054-BACE-972FCFDD6D22}"/>
              </a:ext>
            </a:extLst>
          </p:cNvPr>
          <p:cNvSpPr txBox="1">
            <a:spLocks/>
          </p:cNvSpPr>
          <p:nvPr/>
        </p:nvSpPr>
        <p:spPr>
          <a:xfrm>
            <a:off x="381000" y="1148316"/>
            <a:ext cx="8534400" cy="1752600"/>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a:solidFill>
                  <a:srgbClr val="0070C0"/>
                </a:solidFill>
                <a:cs typeface="Calibri"/>
              </a:rPr>
              <a:t>E</a:t>
            </a:r>
            <a:r>
              <a:rPr lang="en-SG" b="1" err="1">
                <a:solidFill>
                  <a:srgbClr val="0070C0"/>
                </a:solidFill>
                <a:cs typeface="Calibri"/>
              </a:rPr>
              <a:t>xample</a:t>
            </a:r>
            <a:r>
              <a:rPr lang="en-SG" b="1">
                <a:solidFill>
                  <a:srgbClr val="0070C0"/>
                </a:solidFill>
                <a:cs typeface="Calibri"/>
              </a:rPr>
              <a:t> 1-Object detection</a:t>
            </a:r>
            <a:endParaRPr lang="en-US"/>
          </a:p>
        </p:txBody>
      </p:sp>
      <p:pic>
        <p:nvPicPr>
          <p:cNvPr id="2050" name="Picture 2">
            <a:extLst>
              <a:ext uri="{FF2B5EF4-FFF2-40B4-BE49-F238E27FC236}">
                <a16:creationId xmlns:a16="http://schemas.microsoft.com/office/drawing/2014/main" id="{D6F162A8-EF71-40AF-8A54-4D521400B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544" y="4281485"/>
            <a:ext cx="21336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313426D-DA33-40F1-90E8-A324935135F2}"/>
              </a:ext>
            </a:extLst>
          </p:cNvPr>
          <p:cNvPicPr>
            <a:picLocks noChangeAspect="1"/>
          </p:cNvPicPr>
          <p:nvPr/>
        </p:nvPicPr>
        <p:blipFill>
          <a:blip r:embed="rId3"/>
          <a:stretch>
            <a:fillRect/>
          </a:stretch>
        </p:blipFill>
        <p:spPr>
          <a:xfrm>
            <a:off x="3345688" y="4281485"/>
            <a:ext cx="2133600" cy="2133600"/>
          </a:xfrm>
          <a:prstGeom prst="rect">
            <a:avLst/>
          </a:prstGeom>
        </p:spPr>
      </p:pic>
      <p:pic>
        <p:nvPicPr>
          <p:cNvPr id="16" name="Picture 15">
            <a:extLst>
              <a:ext uri="{FF2B5EF4-FFF2-40B4-BE49-F238E27FC236}">
                <a16:creationId xmlns:a16="http://schemas.microsoft.com/office/drawing/2014/main" id="{234F952D-F102-411F-A32D-975D0A02B51D}"/>
              </a:ext>
            </a:extLst>
          </p:cNvPr>
          <p:cNvPicPr>
            <a:picLocks noChangeAspect="1"/>
          </p:cNvPicPr>
          <p:nvPr/>
        </p:nvPicPr>
        <p:blipFill>
          <a:blip r:embed="rId4"/>
          <a:stretch>
            <a:fillRect/>
          </a:stretch>
        </p:blipFill>
        <p:spPr>
          <a:xfrm>
            <a:off x="5909711" y="4281485"/>
            <a:ext cx="2170545" cy="2133600"/>
          </a:xfrm>
          <a:prstGeom prst="rect">
            <a:avLst/>
          </a:prstGeom>
        </p:spPr>
      </p:pic>
    </p:spTree>
    <p:extLst>
      <p:ext uri="{BB962C8B-B14F-4D97-AF65-F5344CB8AC3E}">
        <p14:creationId xmlns:p14="http://schemas.microsoft.com/office/powerpoint/2010/main" val="22755750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72790-08B6-4AE3-B3DC-05264825FE0B}"/>
              </a:ext>
            </a:extLst>
          </p:cNvPr>
          <p:cNvSpPr>
            <a:spLocks noGrp="1"/>
          </p:cNvSpPr>
          <p:nvPr>
            <p:ph type="title"/>
          </p:nvPr>
        </p:nvSpPr>
        <p:spPr>
          <a:xfrm>
            <a:off x="581272" y="222991"/>
            <a:ext cx="7886700" cy="1325563"/>
          </a:xfrm>
        </p:spPr>
        <p:txBody>
          <a:bodyPr/>
          <a:lstStyle/>
          <a:p>
            <a:pPr algn="ctr"/>
            <a:r>
              <a:rPr lang="en-SG"/>
              <a:t>Computer Vision</a:t>
            </a:r>
            <a:endParaRPr lang="en-US"/>
          </a:p>
        </p:txBody>
      </p:sp>
      <p:sp>
        <p:nvSpPr>
          <p:cNvPr id="3" name="Content Placeholder 2">
            <a:extLst>
              <a:ext uri="{FF2B5EF4-FFF2-40B4-BE49-F238E27FC236}">
                <a16:creationId xmlns:a16="http://schemas.microsoft.com/office/drawing/2014/main" id="{8707282C-105E-4BEA-BBA2-2C46D67316AD}"/>
              </a:ext>
            </a:extLst>
          </p:cNvPr>
          <p:cNvSpPr>
            <a:spLocks noGrp="1"/>
          </p:cNvSpPr>
          <p:nvPr>
            <p:ph idx="1"/>
          </p:nvPr>
        </p:nvSpPr>
        <p:spPr>
          <a:xfrm>
            <a:off x="457200" y="1653380"/>
            <a:ext cx="8229600" cy="4525963"/>
          </a:xfrm>
        </p:spPr>
        <p:txBody>
          <a:bodyPr/>
          <a:lstStyle/>
          <a:p>
            <a:r>
              <a:rPr lang="en-US"/>
              <a:t>Choose neural network</a:t>
            </a:r>
          </a:p>
          <a:p>
            <a:r>
              <a:rPr lang="en-US"/>
              <a:t>Load image</a:t>
            </a:r>
          </a:p>
          <a:p>
            <a:r>
              <a:rPr lang="en-US"/>
              <a:t>Wrap model and select target class</a:t>
            </a:r>
          </a:p>
          <a:p>
            <a:r>
              <a:rPr lang="en-US"/>
              <a:t>Select XAI method</a:t>
            </a:r>
            <a:endParaRPr lang="en-SG"/>
          </a:p>
        </p:txBody>
      </p:sp>
      <p:sp>
        <p:nvSpPr>
          <p:cNvPr id="4" name="Subtitle 2">
            <a:extLst>
              <a:ext uri="{FF2B5EF4-FFF2-40B4-BE49-F238E27FC236}">
                <a16:creationId xmlns:a16="http://schemas.microsoft.com/office/drawing/2014/main" id="{7F8C7E6B-E4BD-4054-BACE-972FCFDD6D22}"/>
              </a:ext>
            </a:extLst>
          </p:cNvPr>
          <p:cNvSpPr txBox="1">
            <a:spLocks/>
          </p:cNvSpPr>
          <p:nvPr/>
        </p:nvSpPr>
        <p:spPr>
          <a:xfrm>
            <a:off x="381000" y="1219200"/>
            <a:ext cx="8534400" cy="1752600"/>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a:solidFill>
                  <a:srgbClr val="0070C0"/>
                </a:solidFill>
                <a:cs typeface="Calibri"/>
              </a:rPr>
              <a:t>E</a:t>
            </a:r>
            <a:r>
              <a:rPr lang="en-SG" b="1" err="1">
                <a:solidFill>
                  <a:srgbClr val="0070C0"/>
                </a:solidFill>
                <a:cs typeface="Calibri"/>
              </a:rPr>
              <a:t>xample</a:t>
            </a:r>
            <a:r>
              <a:rPr lang="en-SG" b="1">
                <a:solidFill>
                  <a:srgbClr val="0070C0"/>
                </a:solidFill>
                <a:cs typeface="Calibri"/>
              </a:rPr>
              <a:t> 2-Semantic Segmentation</a:t>
            </a:r>
            <a:endParaRPr lang="en-US"/>
          </a:p>
        </p:txBody>
      </p:sp>
      <p:pic>
        <p:nvPicPr>
          <p:cNvPr id="6" name="Picture 5">
            <a:extLst>
              <a:ext uri="{FF2B5EF4-FFF2-40B4-BE49-F238E27FC236}">
                <a16:creationId xmlns:a16="http://schemas.microsoft.com/office/drawing/2014/main" id="{7BC1C854-26F1-4C3D-82FE-37C8645D0754}"/>
              </a:ext>
            </a:extLst>
          </p:cNvPr>
          <p:cNvPicPr>
            <a:picLocks noChangeAspect="1"/>
          </p:cNvPicPr>
          <p:nvPr/>
        </p:nvPicPr>
        <p:blipFill>
          <a:blip r:embed="rId2"/>
          <a:stretch>
            <a:fillRect/>
          </a:stretch>
        </p:blipFill>
        <p:spPr>
          <a:xfrm>
            <a:off x="457200" y="4282364"/>
            <a:ext cx="2564768" cy="1943771"/>
          </a:xfrm>
          <a:prstGeom prst="rect">
            <a:avLst/>
          </a:prstGeom>
        </p:spPr>
      </p:pic>
      <p:pic>
        <p:nvPicPr>
          <p:cNvPr id="8" name="Picture 7">
            <a:extLst>
              <a:ext uri="{FF2B5EF4-FFF2-40B4-BE49-F238E27FC236}">
                <a16:creationId xmlns:a16="http://schemas.microsoft.com/office/drawing/2014/main" id="{500525BC-297B-4E58-BAB5-CA6FDF8F7923}"/>
              </a:ext>
            </a:extLst>
          </p:cNvPr>
          <p:cNvPicPr>
            <a:picLocks noChangeAspect="1"/>
          </p:cNvPicPr>
          <p:nvPr/>
        </p:nvPicPr>
        <p:blipFill>
          <a:blip r:embed="rId3"/>
          <a:stretch>
            <a:fillRect/>
          </a:stretch>
        </p:blipFill>
        <p:spPr>
          <a:xfrm>
            <a:off x="3238123" y="4282364"/>
            <a:ext cx="2564769" cy="1970507"/>
          </a:xfrm>
          <a:prstGeom prst="rect">
            <a:avLst/>
          </a:prstGeom>
        </p:spPr>
      </p:pic>
      <p:pic>
        <p:nvPicPr>
          <p:cNvPr id="10" name="Picture 9">
            <a:extLst>
              <a:ext uri="{FF2B5EF4-FFF2-40B4-BE49-F238E27FC236}">
                <a16:creationId xmlns:a16="http://schemas.microsoft.com/office/drawing/2014/main" id="{B59932FF-9945-4C5B-A597-7893C6DDDD3F}"/>
              </a:ext>
            </a:extLst>
          </p:cNvPr>
          <p:cNvPicPr>
            <a:picLocks noChangeAspect="1"/>
          </p:cNvPicPr>
          <p:nvPr/>
        </p:nvPicPr>
        <p:blipFill>
          <a:blip r:embed="rId4"/>
          <a:stretch>
            <a:fillRect/>
          </a:stretch>
        </p:blipFill>
        <p:spPr>
          <a:xfrm>
            <a:off x="6215227" y="4282364"/>
            <a:ext cx="2680507" cy="1970507"/>
          </a:xfrm>
          <a:prstGeom prst="rect">
            <a:avLst/>
          </a:prstGeom>
        </p:spPr>
      </p:pic>
    </p:spTree>
    <p:extLst>
      <p:ext uri="{BB962C8B-B14F-4D97-AF65-F5344CB8AC3E}">
        <p14:creationId xmlns:p14="http://schemas.microsoft.com/office/powerpoint/2010/main" val="300840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4FB5-94FA-4BC6-996B-E498D50ED4B6}"/>
              </a:ext>
            </a:extLst>
          </p:cNvPr>
          <p:cNvSpPr>
            <a:spLocks noGrp="1"/>
          </p:cNvSpPr>
          <p:nvPr>
            <p:ph type="title"/>
          </p:nvPr>
        </p:nvSpPr>
        <p:spPr>
          <a:xfrm>
            <a:off x="628650" y="199302"/>
            <a:ext cx="7886700" cy="1325563"/>
          </a:xfrm>
        </p:spPr>
        <p:txBody>
          <a:bodyPr/>
          <a:lstStyle/>
          <a:p>
            <a:pPr algn="ctr"/>
            <a:r>
              <a:rPr lang="en-SG"/>
              <a:t>Computer Vision</a:t>
            </a:r>
            <a:endParaRPr lang="en-US"/>
          </a:p>
        </p:txBody>
      </p:sp>
      <p:sp>
        <p:nvSpPr>
          <p:cNvPr id="3" name="Content Placeholder 2">
            <a:extLst>
              <a:ext uri="{FF2B5EF4-FFF2-40B4-BE49-F238E27FC236}">
                <a16:creationId xmlns:a16="http://schemas.microsoft.com/office/drawing/2014/main" id="{BA441C30-BC57-4C54-B355-620EAB893282}"/>
              </a:ext>
            </a:extLst>
          </p:cNvPr>
          <p:cNvSpPr>
            <a:spLocks noGrp="1"/>
          </p:cNvSpPr>
          <p:nvPr>
            <p:ph idx="1"/>
          </p:nvPr>
        </p:nvSpPr>
        <p:spPr/>
        <p:txBody>
          <a:bodyPr/>
          <a:lstStyle/>
          <a:p>
            <a:r>
              <a:rPr lang="en-US"/>
              <a:t>No clear-cut way to determine</a:t>
            </a:r>
          </a:p>
          <a:p>
            <a:endParaRPr lang="en-US"/>
          </a:p>
          <a:p>
            <a:r>
              <a:rPr lang="en-US"/>
              <a:t>Only solution is to code out each method and compare</a:t>
            </a:r>
          </a:p>
          <a:p>
            <a:endParaRPr lang="en-US"/>
          </a:p>
        </p:txBody>
      </p:sp>
      <p:sp>
        <p:nvSpPr>
          <p:cNvPr id="4" name="Subtitle 2">
            <a:extLst>
              <a:ext uri="{FF2B5EF4-FFF2-40B4-BE49-F238E27FC236}">
                <a16:creationId xmlns:a16="http://schemas.microsoft.com/office/drawing/2014/main" id="{5818FE13-7A0E-493A-9F17-9138E795C727}"/>
              </a:ext>
            </a:extLst>
          </p:cNvPr>
          <p:cNvSpPr txBox="1">
            <a:spLocks/>
          </p:cNvSpPr>
          <p:nvPr/>
        </p:nvSpPr>
        <p:spPr>
          <a:xfrm>
            <a:off x="381000" y="1219200"/>
            <a:ext cx="8534400" cy="1752600"/>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a:solidFill>
                  <a:srgbClr val="0070C0"/>
                </a:solidFill>
                <a:cs typeface="Calibri"/>
              </a:rPr>
              <a:t>Which XAI to use?</a:t>
            </a:r>
            <a:endParaRPr lang="en-US"/>
          </a:p>
        </p:txBody>
      </p:sp>
      <p:pic>
        <p:nvPicPr>
          <p:cNvPr id="8" name="Picture 7">
            <a:extLst>
              <a:ext uri="{FF2B5EF4-FFF2-40B4-BE49-F238E27FC236}">
                <a16:creationId xmlns:a16="http://schemas.microsoft.com/office/drawing/2014/main" id="{4A02DEC0-6FCF-4536-B008-0128B8BF0E0E}"/>
              </a:ext>
            </a:extLst>
          </p:cNvPr>
          <p:cNvPicPr>
            <a:picLocks noChangeAspect="1"/>
          </p:cNvPicPr>
          <p:nvPr/>
        </p:nvPicPr>
        <p:blipFill>
          <a:blip r:embed="rId2"/>
          <a:stretch>
            <a:fillRect/>
          </a:stretch>
        </p:blipFill>
        <p:spPr>
          <a:xfrm>
            <a:off x="1927235" y="4363827"/>
            <a:ext cx="7216765" cy="2103302"/>
          </a:xfrm>
          <a:prstGeom prst="rect">
            <a:avLst/>
          </a:prstGeom>
        </p:spPr>
      </p:pic>
      <p:pic>
        <p:nvPicPr>
          <p:cNvPr id="10" name="Picture 9">
            <a:extLst>
              <a:ext uri="{FF2B5EF4-FFF2-40B4-BE49-F238E27FC236}">
                <a16:creationId xmlns:a16="http://schemas.microsoft.com/office/drawing/2014/main" id="{296D5EB6-C722-4DBB-B215-D327348CD727}"/>
              </a:ext>
            </a:extLst>
          </p:cNvPr>
          <p:cNvPicPr>
            <a:picLocks noChangeAspect="1"/>
          </p:cNvPicPr>
          <p:nvPr/>
        </p:nvPicPr>
        <p:blipFill>
          <a:blip r:embed="rId3"/>
          <a:stretch>
            <a:fillRect/>
          </a:stretch>
        </p:blipFill>
        <p:spPr>
          <a:xfrm>
            <a:off x="0" y="4741050"/>
            <a:ext cx="1341236" cy="1348857"/>
          </a:xfrm>
          <a:prstGeom prst="rect">
            <a:avLst/>
          </a:prstGeom>
        </p:spPr>
      </p:pic>
      <p:pic>
        <p:nvPicPr>
          <p:cNvPr id="12" name="Picture 11">
            <a:extLst>
              <a:ext uri="{FF2B5EF4-FFF2-40B4-BE49-F238E27FC236}">
                <a16:creationId xmlns:a16="http://schemas.microsoft.com/office/drawing/2014/main" id="{380BDB44-D797-47B1-BA67-0592A9CFCA23}"/>
              </a:ext>
            </a:extLst>
          </p:cNvPr>
          <p:cNvPicPr>
            <a:picLocks noChangeAspect="1"/>
          </p:cNvPicPr>
          <p:nvPr/>
        </p:nvPicPr>
        <p:blipFill>
          <a:blip r:embed="rId4"/>
          <a:stretch>
            <a:fillRect/>
          </a:stretch>
        </p:blipFill>
        <p:spPr>
          <a:xfrm>
            <a:off x="1341236" y="5053496"/>
            <a:ext cx="762066" cy="723963"/>
          </a:xfrm>
          <a:prstGeom prst="rect">
            <a:avLst/>
          </a:prstGeom>
        </p:spPr>
      </p:pic>
    </p:spTree>
    <p:extLst>
      <p:ext uri="{BB962C8B-B14F-4D97-AF65-F5344CB8AC3E}">
        <p14:creationId xmlns:p14="http://schemas.microsoft.com/office/powerpoint/2010/main" val="2630807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47083"/>
            <a:ext cx="8534400" cy="1283956"/>
          </a:xfrm>
        </p:spPr>
        <p:txBody>
          <a:bodyPr>
            <a:normAutofit fontScale="90000"/>
          </a:bodyPr>
          <a:lstStyle/>
          <a:p>
            <a:r>
              <a:rPr lang="en-SG"/>
              <a:t>Natural Language Processing</a:t>
            </a:r>
            <a:endParaRPr lang="en-US"/>
          </a:p>
        </p:txBody>
      </p:sp>
      <p:sp>
        <p:nvSpPr>
          <p:cNvPr id="3" name="Subtitle 2"/>
          <p:cNvSpPr>
            <a:spLocks noGrp="1"/>
          </p:cNvSpPr>
          <p:nvPr>
            <p:ph type="subTitle" idx="1"/>
          </p:nvPr>
        </p:nvSpPr>
        <p:spPr>
          <a:xfrm>
            <a:off x="310117" y="1467293"/>
            <a:ext cx="8534400" cy="1424763"/>
          </a:xfrm>
        </p:spPr>
        <p:txBody>
          <a:bodyPr vert="horz" lIns="91440" tIns="45720" rIns="91440" bIns="45720" rtlCol="0" anchor="t">
            <a:normAutofit/>
          </a:bodyPr>
          <a:lstStyle/>
          <a:p>
            <a:r>
              <a:rPr lang="en-SG" b="1">
                <a:solidFill>
                  <a:srgbClr val="0070C0"/>
                </a:solidFill>
                <a:cs typeface="Calibri"/>
              </a:rPr>
              <a:t>Achieving Interpretability on complex models</a:t>
            </a:r>
            <a:endParaRPr lang="en-US"/>
          </a:p>
        </p:txBody>
      </p:sp>
      <p:sp>
        <p:nvSpPr>
          <p:cNvPr id="5" name="TextBox 4">
            <a:extLst>
              <a:ext uri="{FF2B5EF4-FFF2-40B4-BE49-F238E27FC236}">
                <a16:creationId xmlns:a16="http://schemas.microsoft.com/office/drawing/2014/main" id="{71FF3B4F-1FE8-9667-01BA-F4F521254224}"/>
              </a:ext>
            </a:extLst>
          </p:cNvPr>
          <p:cNvSpPr txBox="1"/>
          <p:nvPr/>
        </p:nvSpPr>
        <p:spPr>
          <a:xfrm>
            <a:off x="1854031" y="3076811"/>
            <a:ext cx="5426101" cy="892552"/>
          </a:xfrm>
          <a:prstGeom prst="rect">
            <a:avLst/>
          </a:prstGeom>
          <a:noFill/>
        </p:spPr>
        <p:txBody>
          <a:bodyPr wrap="none" lIns="91440" tIns="45720" rIns="91440" bIns="45720" rtlCol="0" anchor="t">
            <a:spAutoFit/>
          </a:bodyPr>
          <a:lstStyle/>
          <a:p>
            <a:r>
              <a:rPr lang="en-SG" sz="3200">
                <a:cs typeface="Calibri"/>
              </a:rPr>
              <a:t>Binary Classification Case Study</a:t>
            </a:r>
          </a:p>
          <a:p>
            <a:pPr algn="ctr"/>
            <a:r>
              <a:rPr lang="en-SG" sz="2000">
                <a:cs typeface="Calibri"/>
              </a:rPr>
              <a:t>German Offensive Language Dataset</a:t>
            </a:r>
            <a:endParaRPr lang="en-SG"/>
          </a:p>
        </p:txBody>
      </p:sp>
    </p:spTree>
    <p:extLst>
      <p:ext uri="{BB962C8B-B14F-4D97-AF65-F5344CB8AC3E}">
        <p14:creationId xmlns:p14="http://schemas.microsoft.com/office/powerpoint/2010/main" val="3789946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1"/>
            <a:ext cx="851299"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3BFF69C-FFCC-416D-62A7-51210496BE49}"/>
              </a:ext>
            </a:extLst>
          </p:cNvPr>
          <p:cNvSpPr>
            <a:spLocks noGrp="1"/>
          </p:cNvSpPr>
          <p:nvPr>
            <p:ph type="title"/>
          </p:nvPr>
        </p:nvSpPr>
        <p:spPr>
          <a:xfrm>
            <a:off x="628650" y="365125"/>
            <a:ext cx="7886700" cy="1325563"/>
          </a:xfrm>
        </p:spPr>
        <p:txBody>
          <a:bodyPr>
            <a:normAutofit/>
          </a:bodyPr>
          <a:lstStyle/>
          <a:p>
            <a:pPr algn="ctr"/>
            <a:r>
              <a:rPr lang="en-US" sz="5400">
                <a:cs typeface="Calibri"/>
              </a:rPr>
              <a:t>Understanding XAI</a:t>
            </a:r>
            <a:endParaRPr lang="en-US" sz="5400">
              <a:cs typeface="Calibri Light"/>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93647" y="2693652"/>
            <a:ext cx="4083433"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77B1E5-238F-0417-0A81-D87E668D1B99}"/>
              </a:ext>
            </a:extLst>
          </p:cNvPr>
          <p:cNvSpPr>
            <a:spLocks noGrp="1"/>
          </p:cNvSpPr>
          <p:nvPr>
            <p:ph idx="1"/>
          </p:nvPr>
        </p:nvSpPr>
        <p:spPr>
          <a:xfrm>
            <a:off x="628650" y="1825625"/>
            <a:ext cx="7886700" cy="4351338"/>
          </a:xfrm>
        </p:spPr>
        <p:txBody>
          <a:bodyPr vert="horz" lIns="91440" tIns="45720" rIns="91440" bIns="45720" rtlCol="0">
            <a:normAutofit/>
          </a:bodyPr>
          <a:lstStyle/>
          <a:p>
            <a:pPr marL="0" indent="0">
              <a:buNone/>
            </a:pPr>
            <a:r>
              <a:rPr lang="en-US" sz="1700" b="1">
                <a:ea typeface="+mn-lt"/>
                <a:cs typeface="+mn-lt"/>
              </a:rPr>
              <a:t>XAI is a subfield where we utilize techniques to simplify the outcome/results of machine learning so that it is easily understandable</a:t>
            </a:r>
            <a:endParaRPr lang="en-US" sz="1700" b="1">
              <a:cs typeface="Calibri"/>
            </a:endParaRPr>
          </a:p>
          <a:p>
            <a:endParaRPr lang="en-US" sz="1700">
              <a:cs typeface="Calibri"/>
            </a:endParaRPr>
          </a:p>
          <a:p>
            <a:endParaRPr lang="en-US" sz="1700">
              <a:ea typeface="+mn-lt"/>
              <a:cs typeface="Calibri"/>
            </a:endParaRPr>
          </a:p>
          <a:p>
            <a:r>
              <a:rPr lang="en-US" sz="1700" b="1">
                <a:ea typeface="+mn-lt"/>
                <a:cs typeface="+mn-lt"/>
              </a:rPr>
              <a:t>The focus of XAI is a shift towards the interpretability part of ML</a:t>
            </a:r>
            <a:endParaRPr lang="en-US" sz="1700" b="1">
              <a:cs typeface="Calibri"/>
            </a:endParaRPr>
          </a:p>
          <a:p>
            <a:pPr lvl="1"/>
            <a:r>
              <a:rPr lang="en-US" sz="1700">
                <a:ea typeface="+mn-lt"/>
                <a:cs typeface="+mn-lt"/>
              </a:rPr>
              <a:t>Pursue of the highest accuracy VS the importance of understanding how and why within reasonable accuracy value</a:t>
            </a:r>
            <a:endParaRPr lang="en-US" sz="1700">
              <a:cs typeface="Calibri"/>
            </a:endParaRPr>
          </a:p>
          <a:p>
            <a:pPr lvl="1"/>
            <a:r>
              <a:rPr lang="en-US" sz="1700">
                <a:ea typeface="+mn-lt"/>
                <a:cs typeface="+mn-lt"/>
              </a:rPr>
              <a:t>Knowing that there is no perfect scenarios</a:t>
            </a:r>
            <a:br>
              <a:rPr lang="en-US" sz="1700">
                <a:ea typeface="+mn-lt"/>
                <a:cs typeface="+mn-lt"/>
              </a:rPr>
            </a:br>
            <a:r>
              <a:rPr lang="en-US" sz="1700">
                <a:ea typeface="+mn-lt"/>
                <a:cs typeface="+mn-lt"/>
              </a:rPr>
              <a:t> i.e. solutions to global warming</a:t>
            </a:r>
            <a:endParaRPr lang="en-US" sz="1700">
              <a:cs typeface="Calibri"/>
            </a:endParaRPr>
          </a:p>
          <a:p>
            <a:endParaRPr lang="en-US" sz="1700">
              <a:cs typeface="Calibri"/>
            </a:endParaRPr>
          </a:p>
        </p:txBody>
      </p:sp>
    </p:spTree>
    <p:extLst>
      <p:ext uri="{BB962C8B-B14F-4D97-AF65-F5344CB8AC3E}">
        <p14:creationId xmlns:p14="http://schemas.microsoft.com/office/powerpoint/2010/main" val="1497269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536944"/>
            <a:ext cx="8534400" cy="894095"/>
          </a:xfrm>
        </p:spPr>
        <p:txBody>
          <a:bodyPr>
            <a:normAutofit fontScale="90000"/>
          </a:bodyPr>
          <a:lstStyle/>
          <a:p>
            <a:r>
              <a:rPr lang="en-SG"/>
              <a:t>Natural Language Processing</a:t>
            </a:r>
            <a:endParaRPr lang="en-US"/>
          </a:p>
        </p:txBody>
      </p:sp>
      <p:sp>
        <p:nvSpPr>
          <p:cNvPr id="3" name="Subtitle 2"/>
          <p:cNvSpPr>
            <a:spLocks noGrp="1"/>
          </p:cNvSpPr>
          <p:nvPr>
            <p:ph type="subTitle" idx="1"/>
          </p:nvPr>
        </p:nvSpPr>
        <p:spPr>
          <a:xfrm>
            <a:off x="310116" y="1467292"/>
            <a:ext cx="8534400" cy="547970"/>
          </a:xfrm>
        </p:spPr>
        <p:txBody>
          <a:bodyPr vert="horz" lIns="91440" tIns="45720" rIns="91440" bIns="45720" rtlCol="0" anchor="t">
            <a:normAutofit/>
          </a:bodyPr>
          <a:lstStyle/>
          <a:p>
            <a:r>
              <a:rPr lang="en-SG" b="1">
                <a:solidFill>
                  <a:srgbClr val="0070C0"/>
                </a:solidFill>
                <a:ea typeface="+mn-lt"/>
                <a:cs typeface="+mn-lt"/>
              </a:rPr>
              <a:t>Achieving Interpretability on complex models</a:t>
            </a:r>
            <a:endParaRPr lang="en-SG">
              <a:ea typeface="+mn-lt"/>
              <a:cs typeface="+mn-lt"/>
            </a:endParaRPr>
          </a:p>
          <a:p>
            <a:endParaRPr lang="en-SG" b="1">
              <a:solidFill>
                <a:srgbClr val="0070C0"/>
              </a:solidFill>
              <a:cs typeface="Calibri"/>
            </a:endParaRPr>
          </a:p>
        </p:txBody>
      </p:sp>
      <p:sp>
        <p:nvSpPr>
          <p:cNvPr id="10" name="TextBox 9"/>
          <p:cNvSpPr txBox="1"/>
          <p:nvPr/>
        </p:nvSpPr>
        <p:spPr>
          <a:xfrm>
            <a:off x="176994" y="2055628"/>
            <a:ext cx="1778051" cy="461665"/>
          </a:xfrm>
          <a:prstGeom prst="rect">
            <a:avLst/>
          </a:prstGeom>
          <a:solidFill>
            <a:schemeClr val="accent6"/>
          </a:solidFill>
          <a:ln w="38100">
            <a:solidFill>
              <a:schemeClr val="accent6"/>
            </a:solidFill>
          </a:ln>
        </p:spPr>
        <p:txBody>
          <a:bodyPr wrap="none" lIns="91440" tIns="45720" rIns="91440" bIns="45720" rtlCol="0" anchor="t">
            <a:spAutoFit/>
          </a:bodyPr>
          <a:lstStyle/>
          <a:p>
            <a:r>
              <a:rPr lang="en-US" sz="2400" b="1" u="sng"/>
              <a:t>τ</a:t>
            </a:r>
            <a:r>
              <a:rPr lang="en-SG" sz="2400" b="1" u="sng">
                <a:ea typeface="+mn-lt"/>
                <a:cs typeface="+mn-lt"/>
              </a:rPr>
              <a:t>-ss3</a:t>
            </a:r>
            <a:r>
              <a:rPr lang="en-SG" sz="2400" b="1" u="sng"/>
              <a:t> Model:</a:t>
            </a:r>
            <a:endParaRPr lang="en-US">
              <a:cs typeface="Calibri"/>
            </a:endParaRPr>
          </a:p>
        </p:txBody>
      </p:sp>
      <p:sp>
        <p:nvSpPr>
          <p:cNvPr id="4" name="TextBox 3">
            <a:extLst>
              <a:ext uri="{FF2B5EF4-FFF2-40B4-BE49-F238E27FC236}">
                <a16:creationId xmlns:a16="http://schemas.microsoft.com/office/drawing/2014/main" id="{FBBBC5AF-0E3E-3E51-47A9-7327E1A22177}"/>
              </a:ext>
            </a:extLst>
          </p:cNvPr>
          <p:cNvSpPr txBox="1"/>
          <p:nvPr/>
        </p:nvSpPr>
        <p:spPr>
          <a:xfrm>
            <a:off x="4875526" y="2055628"/>
            <a:ext cx="4213269" cy="461665"/>
          </a:xfrm>
          <a:prstGeom prst="rect">
            <a:avLst/>
          </a:prstGeom>
          <a:solidFill>
            <a:schemeClr val="accent6"/>
          </a:solidFill>
          <a:ln w="38100">
            <a:solidFill>
              <a:schemeClr val="accent6"/>
            </a:solidFill>
          </a:ln>
        </p:spPr>
        <p:txBody>
          <a:bodyPr wrap="none" lIns="91440" tIns="45720" rIns="91440" bIns="45720" rtlCol="0" anchor="t">
            <a:spAutoFit/>
          </a:bodyPr>
          <a:lstStyle/>
          <a:p>
            <a:r>
              <a:rPr lang="en-SG" sz="2400" b="1" u="sng" err="1"/>
              <a:t>Innvestigate</a:t>
            </a:r>
            <a:r>
              <a:rPr lang="en-SG" sz="2400" b="1" u="sng"/>
              <a:t> - Neural Networks:</a:t>
            </a:r>
            <a:endParaRPr lang="en-US"/>
          </a:p>
        </p:txBody>
      </p:sp>
      <p:sp>
        <p:nvSpPr>
          <p:cNvPr id="5" name="TextBox 4">
            <a:extLst>
              <a:ext uri="{FF2B5EF4-FFF2-40B4-BE49-F238E27FC236}">
                <a16:creationId xmlns:a16="http://schemas.microsoft.com/office/drawing/2014/main" id="{D08C72CC-1CE3-9914-B2C9-C61EEE2C45B5}"/>
              </a:ext>
            </a:extLst>
          </p:cNvPr>
          <p:cNvSpPr txBox="1"/>
          <p:nvPr/>
        </p:nvSpPr>
        <p:spPr>
          <a:xfrm>
            <a:off x="246727" y="274367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SG" b="1"/>
              <a:t>Concept:</a:t>
            </a:r>
            <a:endParaRPr lang="en-US" b="1">
              <a:cs typeface="Calibri"/>
            </a:endParaRPr>
          </a:p>
        </p:txBody>
      </p:sp>
      <p:sp>
        <p:nvSpPr>
          <p:cNvPr id="6" name="TextBox 5">
            <a:extLst>
              <a:ext uri="{FF2B5EF4-FFF2-40B4-BE49-F238E27FC236}">
                <a16:creationId xmlns:a16="http://schemas.microsoft.com/office/drawing/2014/main" id="{58F74D1C-C2E3-9B1D-4234-3B80D9724650}"/>
              </a:ext>
            </a:extLst>
          </p:cNvPr>
          <p:cNvSpPr txBox="1"/>
          <p:nvPr/>
        </p:nvSpPr>
        <p:spPr>
          <a:xfrm>
            <a:off x="4791171" y="3070409"/>
            <a:ext cx="4299727" cy="2554545"/>
          </a:xfrm>
          <a:prstGeom prst="rect">
            <a:avLst/>
          </a:prstGeom>
          <a:noFill/>
        </p:spPr>
        <p:txBody>
          <a:bodyPr wrap="square" lIns="91440" tIns="45720" rIns="91440" bIns="45720" rtlCol="0" anchor="t">
            <a:spAutoFit/>
          </a:bodyPr>
          <a:lstStyle/>
          <a:p>
            <a:r>
              <a:rPr lang="en-US" sz="1600">
                <a:cs typeface="Calibri"/>
              </a:rPr>
              <a:t>Ability to study the convolution layers to get the interpretation results at what each layer is doing.</a:t>
            </a:r>
          </a:p>
          <a:p>
            <a:endParaRPr lang="en-US" sz="1600">
              <a:cs typeface="Calibri"/>
            </a:endParaRPr>
          </a:p>
          <a:p>
            <a:r>
              <a:rPr lang="en-US" sz="1600">
                <a:ea typeface="+mn-lt"/>
                <a:cs typeface="+mn-lt"/>
              </a:rPr>
              <a:t>Various methods are present to conduct the study. </a:t>
            </a:r>
            <a:r>
              <a:rPr lang="en-US" sz="1600" err="1">
                <a:ea typeface="+mn-lt"/>
                <a:cs typeface="+mn-lt"/>
              </a:rPr>
              <a:t>InputXGradient</a:t>
            </a:r>
            <a:r>
              <a:rPr lang="en-US" sz="1600">
                <a:ea typeface="+mn-lt"/>
                <a:cs typeface="+mn-lt"/>
              </a:rPr>
              <a:t>, Integrated Gradients, Layer-wise Propagation, Pattern Attribution, etc.</a:t>
            </a:r>
          </a:p>
          <a:p>
            <a:endParaRPr lang="en-US" sz="1600">
              <a:cs typeface="Calibri"/>
            </a:endParaRPr>
          </a:p>
          <a:p>
            <a:r>
              <a:rPr lang="en-US" sz="1600">
                <a:cs typeface="Calibri"/>
              </a:rPr>
              <a:t>Present the results manually using visualization tools in python.</a:t>
            </a:r>
          </a:p>
          <a:p>
            <a:endParaRPr lang="en-US" sz="1600">
              <a:cs typeface="Calibri"/>
            </a:endParaRPr>
          </a:p>
        </p:txBody>
      </p:sp>
      <p:sp>
        <p:nvSpPr>
          <p:cNvPr id="7" name="TextBox 6">
            <a:extLst>
              <a:ext uri="{FF2B5EF4-FFF2-40B4-BE49-F238E27FC236}">
                <a16:creationId xmlns:a16="http://schemas.microsoft.com/office/drawing/2014/main" id="{D003FA8E-87E4-68A0-63CF-E5E952B35239}"/>
              </a:ext>
            </a:extLst>
          </p:cNvPr>
          <p:cNvSpPr txBox="1"/>
          <p:nvPr/>
        </p:nvSpPr>
        <p:spPr>
          <a:xfrm>
            <a:off x="4776550" y="274367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SG" b="1"/>
              <a:t>Concept:</a:t>
            </a:r>
            <a:endParaRPr lang="en-US" b="1">
              <a:cs typeface="Calibri"/>
            </a:endParaRPr>
          </a:p>
        </p:txBody>
      </p:sp>
      <p:sp>
        <p:nvSpPr>
          <p:cNvPr id="9" name="TextBox 8">
            <a:extLst>
              <a:ext uri="{FF2B5EF4-FFF2-40B4-BE49-F238E27FC236}">
                <a16:creationId xmlns:a16="http://schemas.microsoft.com/office/drawing/2014/main" id="{140274B0-37E9-1367-781D-409BDE267DBE}"/>
              </a:ext>
            </a:extLst>
          </p:cNvPr>
          <p:cNvSpPr txBox="1"/>
          <p:nvPr/>
        </p:nvSpPr>
        <p:spPr>
          <a:xfrm>
            <a:off x="244477" y="3070409"/>
            <a:ext cx="4181632" cy="2308324"/>
          </a:xfrm>
          <a:prstGeom prst="rect">
            <a:avLst/>
          </a:prstGeom>
          <a:noFill/>
        </p:spPr>
        <p:txBody>
          <a:bodyPr wrap="square" lIns="91440" tIns="45720" rIns="91440" bIns="45720" rtlCol="0" anchor="t">
            <a:spAutoFit/>
          </a:bodyPr>
          <a:lstStyle/>
          <a:p>
            <a:r>
              <a:rPr lang="en-US" sz="1600">
                <a:ea typeface="+mn-lt"/>
                <a:cs typeface="+mn-lt"/>
              </a:rPr>
              <a:t>τ</a:t>
            </a:r>
            <a:r>
              <a:rPr lang="en-SG" sz="1600"/>
              <a:t>-ss3 model is used instead of the current deployed model as a surrogate.</a:t>
            </a:r>
            <a:endParaRPr lang="en-US" sz="1600">
              <a:cs typeface="Calibri"/>
            </a:endParaRPr>
          </a:p>
          <a:p>
            <a:endParaRPr lang="en-SG" sz="1600">
              <a:cs typeface="Calibri"/>
            </a:endParaRPr>
          </a:p>
          <a:p>
            <a:r>
              <a:rPr lang="en-US" sz="1600">
                <a:cs typeface="Calibri"/>
              </a:rPr>
              <a:t>τ</a:t>
            </a:r>
            <a:r>
              <a:rPr lang="en-SG" sz="1600">
                <a:ea typeface="+mn-lt"/>
                <a:cs typeface="+mn-lt"/>
              </a:rPr>
              <a:t>-ss3 has its own model architecture for natural language processing.</a:t>
            </a:r>
            <a:endParaRPr lang="en-SG" sz="1600">
              <a:cs typeface="Calibri"/>
            </a:endParaRPr>
          </a:p>
          <a:p>
            <a:endParaRPr lang="en-SG" sz="1600">
              <a:cs typeface="Calibri"/>
            </a:endParaRPr>
          </a:p>
          <a:p>
            <a:r>
              <a:rPr lang="en-SG" sz="1600">
                <a:cs typeface="Calibri"/>
              </a:rPr>
              <a:t>This model comes with in-built interpretation function calls and visualization.</a:t>
            </a:r>
          </a:p>
          <a:p>
            <a:endParaRPr lang="en-SG" sz="1600">
              <a:cs typeface="Calibri"/>
            </a:endParaRPr>
          </a:p>
        </p:txBody>
      </p:sp>
    </p:spTree>
    <p:extLst>
      <p:ext uri="{BB962C8B-B14F-4D97-AF65-F5344CB8AC3E}">
        <p14:creationId xmlns:p14="http://schemas.microsoft.com/office/powerpoint/2010/main" val="212099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4172"/>
            <a:ext cx="8534400" cy="1213072"/>
          </a:xfrm>
        </p:spPr>
        <p:txBody>
          <a:bodyPr>
            <a:normAutofit fontScale="90000"/>
          </a:bodyPr>
          <a:lstStyle/>
          <a:p>
            <a:r>
              <a:rPr lang="en-SG"/>
              <a:t>Natural Language Processing</a:t>
            </a:r>
            <a:endParaRPr lang="en-US"/>
          </a:p>
        </p:txBody>
      </p:sp>
      <p:sp>
        <p:nvSpPr>
          <p:cNvPr id="3" name="Subtitle 2"/>
          <p:cNvSpPr>
            <a:spLocks noGrp="1"/>
          </p:cNvSpPr>
          <p:nvPr>
            <p:ph type="subTitle" idx="1"/>
          </p:nvPr>
        </p:nvSpPr>
        <p:spPr>
          <a:xfrm>
            <a:off x="381000" y="1016815"/>
            <a:ext cx="8534400" cy="512528"/>
          </a:xfrm>
        </p:spPr>
        <p:txBody>
          <a:bodyPr vert="horz" lIns="91440" tIns="45720" rIns="91440" bIns="45720" rtlCol="0" anchor="t">
            <a:normAutofit/>
          </a:bodyPr>
          <a:lstStyle/>
          <a:p>
            <a:r>
              <a:rPr lang="en-SG" b="1">
                <a:solidFill>
                  <a:srgbClr val="0070C0"/>
                </a:solidFill>
                <a:ea typeface="+mn-lt"/>
                <a:cs typeface="+mn-lt"/>
              </a:rPr>
              <a:t>Achieving Interpretability on complex models</a:t>
            </a:r>
            <a:endParaRPr lang="en-SG">
              <a:ea typeface="+mn-lt"/>
              <a:cs typeface="+mn-lt"/>
            </a:endParaRPr>
          </a:p>
          <a:p>
            <a:endParaRPr lang="en-SG" b="1">
              <a:solidFill>
                <a:srgbClr val="0070C0"/>
              </a:solidFill>
              <a:cs typeface="Calibri"/>
            </a:endParaRPr>
          </a:p>
        </p:txBody>
      </p:sp>
      <p:sp>
        <p:nvSpPr>
          <p:cNvPr id="10" name="TextBox 9"/>
          <p:cNvSpPr txBox="1"/>
          <p:nvPr/>
        </p:nvSpPr>
        <p:spPr>
          <a:xfrm>
            <a:off x="203575" y="1474793"/>
            <a:ext cx="1778051" cy="461665"/>
          </a:xfrm>
          <a:prstGeom prst="rect">
            <a:avLst/>
          </a:prstGeom>
          <a:solidFill>
            <a:schemeClr val="accent6"/>
          </a:solidFill>
          <a:ln w="38100">
            <a:solidFill>
              <a:schemeClr val="accent6"/>
            </a:solidFill>
          </a:ln>
        </p:spPr>
        <p:txBody>
          <a:bodyPr wrap="none" lIns="91440" tIns="45720" rIns="91440" bIns="45720" rtlCol="0" anchor="t">
            <a:spAutoFit/>
          </a:bodyPr>
          <a:lstStyle/>
          <a:p>
            <a:r>
              <a:rPr lang="en-US" sz="2400" b="1" u="sng"/>
              <a:t>τ</a:t>
            </a:r>
            <a:r>
              <a:rPr lang="en-SG" sz="2400" b="1" u="sng">
                <a:ea typeface="+mn-lt"/>
                <a:cs typeface="+mn-lt"/>
              </a:rPr>
              <a:t>-ss3</a:t>
            </a:r>
            <a:r>
              <a:rPr lang="en-SG" sz="2400" b="1" u="sng"/>
              <a:t> Model:</a:t>
            </a:r>
            <a:endParaRPr lang="en-US">
              <a:cs typeface="Calibri"/>
            </a:endParaRPr>
          </a:p>
        </p:txBody>
      </p:sp>
      <p:sp>
        <p:nvSpPr>
          <p:cNvPr id="4" name="TextBox 3">
            <a:extLst>
              <a:ext uri="{FF2B5EF4-FFF2-40B4-BE49-F238E27FC236}">
                <a16:creationId xmlns:a16="http://schemas.microsoft.com/office/drawing/2014/main" id="{FBBBC5AF-0E3E-3E51-47A9-7327E1A22177}"/>
              </a:ext>
            </a:extLst>
          </p:cNvPr>
          <p:cNvSpPr txBox="1"/>
          <p:nvPr/>
        </p:nvSpPr>
        <p:spPr>
          <a:xfrm>
            <a:off x="4902107" y="1474793"/>
            <a:ext cx="4213269" cy="461665"/>
          </a:xfrm>
          <a:prstGeom prst="rect">
            <a:avLst/>
          </a:prstGeom>
          <a:solidFill>
            <a:schemeClr val="accent6"/>
          </a:solidFill>
          <a:ln w="38100">
            <a:solidFill>
              <a:schemeClr val="accent6"/>
            </a:solidFill>
          </a:ln>
        </p:spPr>
        <p:txBody>
          <a:bodyPr wrap="none" lIns="91440" tIns="45720" rIns="91440" bIns="45720" rtlCol="0" anchor="t">
            <a:spAutoFit/>
          </a:bodyPr>
          <a:lstStyle/>
          <a:p>
            <a:r>
              <a:rPr lang="en-SG" sz="2400" b="1" u="sng" err="1"/>
              <a:t>Innvestigate</a:t>
            </a:r>
            <a:r>
              <a:rPr lang="en-SG" sz="2400" b="1" u="sng"/>
              <a:t> - Neural Networks:</a:t>
            </a:r>
            <a:endParaRPr lang="en-US"/>
          </a:p>
        </p:txBody>
      </p:sp>
      <p:pic>
        <p:nvPicPr>
          <p:cNvPr id="11" name="Picture 11" descr="Chart, line chart&#10;&#10;Description automatically generated">
            <a:extLst>
              <a:ext uri="{FF2B5EF4-FFF2-40B4-BE49-F238E27FC236}">
                <a16:creationId xmlns:a16="http://schemas.microsoft.com/office/drawing/2014/main" id="{6FB4EED7-A7C2-7910-8536-AE24ABD0B966}"/>
              </a:ext>
            </a:extLst>
          </p:cNvPr>
          <p:cNvPicPr>
            <a:picLocks noChangeAspect="1"/>
          </p:cNvPicPr>
          <p:nvPr/>
        </p:nvPicPr>
        <p:blipFill>
          <a:blip r:embed="rId2"/>
          <a:stretch>
            <a:fillRect/>
          </a:stretch>
        </p:blipFill>
        <p:spPr>
          <a:xfrm>
            <a:off x="475758" y="2005423"/>
            <a:ext cx="3460210" cy="4821044"/>
          </a:xfrm>
          <a:prstGeom prst="rect">
            <a:avLst/>
          </a:prstGeom>
        </p:spPr>
      </p:pic>
      <p:pic>
        <p:nvPicPr>
          <p:cNvPr id="12" name="Picture 12" descr="Table&#10;&#10;Description automatically generated">
            <a:extLst>
              <a:ext uri="{FF2B5EF4-FFF2-40B4-BE49-F238E27FC236}">
                <a16:creationId xmlns:a16="http://schemas.microsoft.com/office/drawing/2014/main" id="{E70CC4DB-214A-BA90-6FA9-BCCE7F0AEED6}"/>
              </a:ext>
            </a:extLst>
          </p:cNvPr>
          <p:cNvPicPr>
            <a:picLocks noChangeAspect="1"/>
          </p:cNvPicPr>
          <p:nvPr/>
        </p:nvPicPr>
        <p:blipFill>
          <a:blip r:embed="rId3"/>
          <a:stretch>
            <a:fillRect/>
          </a:stretch>
        </p:blipFill>
        <p:spPr>
          <a:xfrm>
            <a:off x="5300821" y="2002881"/>
            <a:ext cx="3409597" cy="4851434"/>
          </a:xfrm>
          <a:prstGeom prst="rect">
            <a:avLst/>
          </a:prstGeom>
        </p:spPr>
      </p:pic>
    </p:spTree>
    <p:extLst>
      <p:ext uri="{BB962C8B-B14F-4D97-AF65-F5344CB8AC3E}">
        <p14:creationId xmlns:p14="http://schemas.microsoft.com/office/powerpoint/2010/main" val="3738304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172" y="145939"/>
            <a:ext cx="8835655" cy="1053584"/>
          </a:xfrm>
        </p:spPr>
        <p:txBody>
          <a:bodyPr>
            <a:normAutofit fontScale="90000"/>
          </a:bodyPr>
          <a:lstStyle/>
          <a:p>
            <a:r>
              <a:rPr lang="en-SG"/>
              <a:t>Natural Language Processing</a:t>
            </a:r>
            <a:endParaRPr lang="en-US"/>
          </a:p>
        </p:txBody>
      </p:sp>
      <p:sp>
        <p:nvSpPr>
          <p:cNvPr id="3" name="Subtitle 2"/>
          <p:cNvSpPr>
            <a:spLocks noGrp="1"/>
          </p:cNvSpPr>
          <p:nvPr>
            <p:ph type="subTitle" idx="1"/>
          </p:nvPr>
        </p:nvSpPr>
        <p:spPr>
          <a:xfrm>
            <a:off x="381000" y="990233"/>
            <a:ext cx="8534400" cy="539110"/>
          </a:xfrm>
        </p:spPr>
        <p:txBody>
          <a:bodyPr vert="horz" lIns="91440" tIns="45720" rIns="91440" bIns="45720" rtlCol="0" anchor="t">
            <a:normAutofit/>
          </a:bodyPr>
          <a:lstStyle/>
          <a:p>
            <a:r>
              <a:rPr lang="en-SG" b="1">
                <a:solidFill>
                  <a:srgbClr val="0070C0"/>
                </a:solidFill>
                <a:ea typeface="+mn-lt"/>
                <a:cs typeface="+mn-lt"/>
              </a:rPr>
              <a:t>Achieving Interpretability on complex models</a:t>
            </a:r>
            <a:endParaRPr lang="en-SG">
              <a:ea typeface="+mn-lt"/>
              <a:cs typeface="+mn-lt"/>
            </a:endParaRPr>
          </a:p>
          <a:p>
            <a:endParaRPr lang="en-SG" b="1">
              <a:solidFill>
                <a:srgbClr val="0070C0"/>
              </a:solidFill>
              <a:cs typeface="Calibri"/>
            </a:endParaRPr>
          </a:p>
        </p:txBody>
      </p:sp>
      <p:sp>
        <p:nvSpPr>
          <p:cNvPr id="10" name="TextBox 9"/>
          <p:cNvSpPr txBox="1"/>
          <p:nvPr/>
        </p:nvSpPr>
        <p:spPr>
          <a:xfrm>
            <a:off x="203575" y="1474793"/>
            <a:ext cx="1778051" cy="461665"/>
          </a:xfrm>
          <a:prstGeom prst="rect">
            <a:avLst/>
          </a:prstGeom>
          <a:solidFill>
            <a:schemeClr val="accent6"/>
          </a:solidFill>
          <a:ln w="38100">
            <a:solidFill>
              <a:schemeClr val="accent6"/>
            </a:solidFill>
          </a:ln>
        </p:spPr>
        <p:txBody>
          <a:bodyPr wrap="none" lIns="91440" tIns="45720" rIns="91440" bIns="45720" rtlCol="0" anchor="t">
            <a:spAutoFit/>
          </a:bodyPr>
          <a:lstStyle/>
          <a:p>
            <a:r>
              <a:rPr lang="en-US" sz="2400" b="1" u="sng"/>
              <a:t>τ</a:t>
            </a:r>
            <a:r>
              <a:rPr lang="en-SG" sz="2400" b="1" u="sng">
                <a:ea typeface="+mn-lt"/>
                <a:cs typeface="+mn-lt"/>
              </a:rPr>
              <a:t>-ss3</a:t>
            </a:r>
            <a:r>
              <a:rPr lang="en-SG" sz="2400" b="1" u="sng"/>
              <a:t> Model:</a:t>
            </a:r>
            <a:endParaRPr lang="en-US">
              <a:cs typeface="Calibri"/>
            </a:endParaRPr>
          </a:p>
        </p:txBody>
      </p:sp>
      <p:sp>
        <p:nvSpPr>
          <p:cNvPr id="4" name="TextBox 3">
            <a:extLst>
              <a:ext uri="{FF2B5EF4-FFF2-40B4-BE49-F238E27FC236}">
                <a16:creationId xmlns:a16="http://schemas.microsoft.com/office/drawing/2014/main" id="{FBBBC5AF-0E3E-3E51-47A9-7327E1A22177}"/>
              </a:ext>
            </a:extLst>
          </p:cNvPr>
          <p:cNvSpPr txBox="1"/>
          <p:nvPr/>
        </p:nvSpPr>
        <p:spPr>
          <a:xfrm>
            <a:off x="4902107" y="1474793"/>
            <a:ext cx="4213269" cy="461665"/>
          </a:xfrm>
          <a:prstGeom prst="rect">
            <a:avLst/>
          </a:prstGeom>
          <a:solidFill>
            <a:schemeClr val="accent6"/>
          </a:solidFill>
          <a:ln w="38100">
            <a:solidFill>
              <a:schemeClr val="accent6"/>
            </a:solidFill>
          </a:ln>
        </p:spPr>
        <p:txBody>
          <a:bodyPr wrap="none" lIns="91440" tIns="45720" rIns="91440" bIns="45720" rtlCol="0" anchor="t">
            <a:spAutoFit/>
          </a:bodyPr>
          <a:lstStyle/>
          <a:p>
            <a:r>
              <a:rPr lang="en-SG" sz="2400" b="1" u="sng" err="1"/>
              <a:t>Innvestigate</a:t>
            </a:r>
            <a:r>
              <a:rPr lang="en-SG" sz="2400" b="1" u="sng"/>
              <a:t> - Neural Networks:</a:t>
            </a:r>
            <a:endParaRPr lang="en-US"/>
          </a:p>
        </p:txBody>
      </p:sp>
      <p:pic>
        <p:nvPicPr>
          <p:cNvPr id="5" name="Picture 5" descr="Chart, line chart&#10;&#10;Description automatically generated">
            <a:extLst>
              <a:ext uri="{FF2B5EF4-FFF2-40B4-BE49-F238E27FC236}">
                <a16:creationId xmlns:a16="http://schemas.microsoft.com/office/drawing/2014/main" id="{59B24EED-956B-F8EF-6B04-E7B557B1B501}"/>
              </a:ext>
            </a:extLst>
          </p:cNvPr>
          <p:cNvPicPr>
            <a:picLocks noChangeAspect="1"/>
          </p:cNvPicPr>
          <p:nvPr/>
        </p:nvPicPr>
        <p:blipFill>
          <a:blip r:embed="rId2"/>
          <a:stretch>
            <a:fillRect/>
          </a:stretch>
        </p:blipFill>
        <p:spPr>
          <a:xfrm>
            <a:off x="644467" y="1977332"/>
            <a:ext cx="3274631" cy="4877225"/>
          </a:xfrm>
          <a:prstGeom prst="rect">
            <a:avLst/>
          </a:prstGeom>
        </p:spPr>
      </p:pic>
      <p:pic>
        <p:nvPicPr>
          <p:cNvPr id="6" name="Picture 6" descr="Chart, treemap chart&#10;&#10;Description automatically generated">
            <a:extLst>
              <a:ext uri="{FF2B5EF4-FFF2-40B4-BE49-F238E27FC236}">
                <a16:creationId xmlns:a16="http://schemas.microsoft.com/office/drawing/2014/main" id="{BB9CC223-E06C-208A-4ECF-21DF8910E578}"/>
              </a:ext>
            </a:extLst>
          </p:cNvPr>
          <p:cNvPicPr>
            <a:picLocks noChangeAspect="1"/>
          </p:cNvPicPr>
          <p:nvPr/>
        </p:nvPicPr>
        <p:blipFill>
          <a:blip r:embed="rId3"/>
          <a:stretch>
            <a:fillRect/>
          </a:stretch>
        </p:blipFill>
        <p:spPr>
          <a:xfrm>
            <a:off x="5132112" y="1974661"/>
            <a:ext cx="3612048" cy="4882568"/>
          </a:xfrm>
          <a:prstGeom prst="rect">
            <a:avLst/>
          </a:prstGeom>
        </p:spPr>
      </p:pic>
    </p:spTree>
    <p:extLst>
      <p:ext uri="{BB962C8B-B14F-4D97-AF65-F5344CB8AC3E}">
        <p14:creationId xmlns:p14="http://schemas.microsoft.com/office/powerpoint/2010/main" val="2930583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1" y="173665"/>
            <a:ext cx="8525539" cy="1053582"/>
          </a:xfrm>
        </p:spPr>
        <p:txBody>
          <a:bodyPr>
            <a:normAutofit fontScale="90000"/>
          </a:bodyPr>
          <a:lstStyle/>
          <a:p>
            <a:r>
              <a:rPr lang="en-SG"/>
              <a:t>Natural Language Processing</a:t>
            </a:r>
            <a:endParaRPr lang="en-US"/>
          </a:p>
        </p:txBody>
      </p:sp>
      <p:sp>
        <p:nvSpPr>
          <p:cNvPr id="3" name="Subtitle 2"/>
          <p:cNvSpPr>
            <a:spLocks noGrp="1"/>
          </p:cNvSpPr>
          <p:nvPr>
            <p:ph type="subTitle" idx="1"/>
          </p:nvPr>
        </p:nvSpPr>
        <p:spPr>
          <a:xfrm>
            <a:off x="389860" y="1041991"/>
            <a:ext cx="8534400" cy="503668"/>
          </a:xfrm>
        </p:spPr>
        <p:txBody>
          <a:bodyPr vert="horz" lIns="91440" tIns="45720" rIns="91440" bIns="45720" rtlCol="0" anchor="t">
            <a:normAutofit/>
          </a:bodyPr>
          <a:lstStyle/>
          <a:p>
            <a:r>
              <a:rPr lang="en-SG" b="1">
                <a:solidFill>
                  <a:srgbClr val="0070C0"/>
                </a:solidFill>
                <a:ea typeface="+mn-lt"/>
                <a:cs typeface="+mn-lt"/>
              </a:rPr>
              <a:t>Achieving Interpretability on complex models</a:t>
            </a:r>
            <a:endParaRPr lang="en-SG">
              <a:ea typeface="+mn-lt"/>
              <a:cs typeface="+mn-lt"/>
            </a:endParaRPr>
          </a:p>
          <a:p>
            <a:endParaRPr lang="en-SG" b="1">
              <a:solidFill>
                <a:srgbClr val="0070C0"/>
              </a:solidFill>
              <a:cs typeface="Calibri"/>
            </a:endParaRPr>
          </a:p>
        </p:txBody>
      </p:sp>
      <p:sp>
        <p:nvSpPr>
          <p:cNvPr id="10" name="TextBox 9"/>
          <p:cNvSpPr txBox="1"/>
          <p:nvPr/>
        </p:nvSpPr>
        <p:spPr>
          <a:xfrm>
            <a:off x="203575" y="1816395"/>
            <a:ext cx="1778051" cy="461665"/>
          </a:xfrm>
          <a:prstGeom prst="rect">
            <a:avLst/>
          </a:prstGeom>
          <a:solidFill>
            <a:schemeClr val="accent6"/>
          </a:solidFill>
          <a:ln w="38100">
            <a:solidFill>
              <a:schemeClr val="accent6"/>
            </a:solidFill>
          </a:ln>
        </p:spPr>
        <p:txBody>
          <a:bodyPr wrap="none" lIns="91440" tIns="45720" rIns="91440" bIns="45720" rtlCol="0" anchor="t">
            <a:spAutoFit/>
          </a:bodyPr>
          <a:lstStyle/>
          <a:p>
            <a:r>
              <a:rPr lang="en-US" sz="2400" b="1" u="sng"/>
              <a:t>τ</a:t>
            </a:r>
            <a:r>
              <a:rPr lang="en-SG" sz="2400" b="1" u="sng">
                <a:ea typeface="+mn-lt"/>
                <a:cs typeface="+mn-lt"/>
              </a:rPr>
              <a:t>-ss3</a:t>
            </a:r>
            <a:r>
              <a:rPr lang="en-SG" sz="2400" b="1" u="sng"/>
              <a:t> Model:</a:t>
            </a:r>
            <a:endParaRPr lang="en-US">
              <a:cs typeface="Calibri"/>
            </a:endParaRPr>
          </a:p>
        </p:txBody>
      </p:sp>
      <p:sp>
        <p:nvSpPr>
          <p:cNvPr id="4" name="TextBox 3">
            <a:extLst>
              <a:ext uri="{FF2B5EF4-FFF2-40B4-BE49-F238E27FC236}">
                <a16:creationId xmlns:a16="http://schemas.microsoft.com/office/drawing/2014/main" id="{FBBBC5AF-0E3E-3E51-47A9-7327E1A22177}"/>
              </a:ext>
            </a:extLst>
          </p:cNvPr>
          <p:cNvSpPr txBox="1"/>
          <p:nvPr/>
        </p:nvSpPr>
        <p:spPr>
          <a:xfrm>
            <a:off x="4902107" y="1816395"/>
            <a:ext cx="4213269" cy="461665"/>
          </a:xfrm>
          <a:prstGeom prst="rect">
            <a:avLst/>
          </a:prstGeom>
          <a:solidFill>
            <a:schemeClr val="accent6"/>
          </a:solidFill>
          <a:ln w="38100">
            <a:solidFill>
              <a:schemeClr val="accent6"/>
            </a:solidFill>
          </a:ln>
        </p:spPr>
        <p:txBody>
          <a:bodyPr wrap="none" lIns="91440" tIns="45720" rIns="91440" bIns="45720" rtlCol="0" anchor="t">
            <a:spAutoFit/>
          </a:bodyPr>
          <a:lstStyle/>
          <a:p>
            <a:r>
              <a:rPr lang="en-SG" sz="2400" b="1" u="sng" err="1"/>
              <a:t>Innvestigate</a:t>
            </a:r>
            <a:r>
              <a:rPr lang="en-SG" sz="2400" b="1" u="sng"/>
              <a:t> - Neural Networks:</a:t>
            </a:r>
            <a:endParaRPr lang="en-US"/>
          </a:p>
        </p:txBody>
      </p:sp>
      <p:sp>
        <p:nvSpPr>
          <p:cNvPr id="6" name="TextBox 5">
            <a:extLst>
              <a:ext uri="{FF2B5EF4-FFF2-40B4-BE49-F238E27FC236}">
                <a16:creationId xmlns:a16="http://schemas.microsoft.com/office/drawing/2014/main" id="{58F74D1C-C2E3-9B1D-4234-3B80D9724650}"/>
              </a:ext>
            </a:extLst>
          </p:cNvPr>
          <p:cNvSpPr txBox="1"/>
          <p:nvPr/>
        </p:nvSpPr>
        <p:spPr>
          <a:xfrm>
            <a:off x="4775575" y="2307755"/>
            <a:ext cx="4299727" cy="4524315"/>
          </a:xfrm>
          <a:prstGeom prst="rect">
            <a:avLst/>
          </a:prstGeom>
          <a:noFill/>
        </p:spPr>
        <p:txBody>
          <a:bodyPr wrap="square" lIns="91440" tIns="45720" rIns="91440" bIns="45720" rtlCol="0" anchor="t">
            <a:spAutoFit/>
          </a:bodyPr>
          <a:lstStyle/>
          <a:p>
            <a:r>
              <a:rPr lang="en-US" sz="1600">
                <a:cs typeface="Calibri"/>
              </a:rPr>
              <a:t>Pros:</a:t>
            </a:r>
          </a:p>
          <a:p>
            <a:r>
              <a:rPr lang="en-US" sz="1600">
                <a:cs typeface="Calibri"/>
              </a:rPr>
              <a:t>1. Flexibility to choose the method for analysis within </a:t>
            </a:r>
            <a:r>
              <a:rPr lang="en-US" sz="1600" err="1">
                <a:cs typeface="Calibri"/>
              </a:rPr>
              <a:t>innvestigate</a:t>
            </a:r>
            <a:r>
              <a:rPr lang="en-US" sz="1600">
                <a:cs typeface="Calibri"/>
              </a:rPr>
              <a:t> library given the type of model used, the best method can be used for interpretation (Layer Wise Prop, gradients, pattern attribution etc.)</a:t>
            </a:r>
          </a:p>
          <a:p>
            <a:endParaRPr lang="en-US" sz="1600">
              <a:cs typeface="Calibri"/>
            </a:endParaRPr>
          </a:p>
          <a:p>
            <a:r>
              <a:rPr lang="en-US" sz="1600">
                <a:cs typeface="Calibri"/>
              </a:rPr>
              <a:t>Cons: </a:t>
            </a:r>
            <a:endParaRPr lang="en-US">
              <a:cs typeface="Calibri"/>
            </a:endParaRPr>
          </a:p>
          <a:p>
            <a:r>
              <a:rPr lang="en-US" sz="1600">
                <a:cs typeface="Calibri"/>
              </a:rPr>
              <a:t>1. Need access to the model build.</a:t>
            </a:r>
            <a:endParaRPr lang="en-US"/>
          </a:p>
          <a:p>
            <a:r>
              <a:rPr lang="en-US" sz="1600">
                <a:cs typeface="Calibri"/>
              </a:rPr>
              <a:t>2. Library is using </a:t>
            </a:r>
            <a:r>
              <a:rPr lang="en-US" sz="1600" err="1">
                <a:cs typeface="Calibri"/>
              </a:rPr>
              <a:t>tensorflow</a:t>
            </a:r>
            <a:r>
              <a:rPr lang="en-US" sz="1600">
                <a:cs typeface="Calibri"/>
              </a:rPr>
              <a:t> 1, and requires </a:t>
            </a:r>
            <a:r>
              <a:rPr lang="en-US" sz="1600" err="1">
                <a:cs typeface="Calibri"/>
              </a:rPr>
              <a:t>keras</a:t>
            </a:r>
            <a:r>
              <a:rPr lang="en-US" sz="1600">
                <a:cs typeface="Calibri"/>
              </a:rPr>
              <a:t> backend.</a:t>
            </a:r>
          </a:p>
          <a:p>
            <a:r>
              <a:rPr lang="en-US" sz="1600">
                <a:cs typeface="Calibri"/>
              </a:rPr>
              <a:t>3. Same flexibility in the pros may become bad if applied wrongly.</a:t>
            </a:r>
          </a:p>
          <a:p>
            <a:endParaRPr lang="en-US" sz="1600">
              <a:cs typeface="Calibri"/>
            </a:endParaRPr>
          </a:p>
          <a:p>
            <a:r>
              <a:rPr lang="en-US" sz="1600">
                <a:cs typeface="Calibri"/>
              </a:rPr>
              <a:t>Alternative:</a:t>
            </a:r>
          </a:p>
          <a:p>
            <a:r>
              <a:rPr lang="en-US" sz="1600">
                <a:cs typeface="Calibri"/>
              </a:rPr>
              <a:t>Use </a:t>
            </a:r>
            <a:r>
              <a:rPr lang="en-US" sz="1600" err="1">
                <a:cs typeface="Calibri"/>
              </a:rPr>
              <a:t>Captum</a:t>
            </a:r>
            <a:r>
              <a:rPr lang="en-US" sz="1600">
                <a:cs typeface="Calibri"/>
              </a:rPr>
              <a:t> (</a:t>
            </a:r>
            <a:r>
              <a:rPr lang="en-US" sz="1600" err="1">
                <a:cs typeface="Calibri"/>
              </a:rPr>
              <a:t>pytorch</a:t>
            </a:r>
            <a:r>
              <a:rPr lang="en-US" sz="1600">
                <a:cs typeface="Calibri"/>
              </a:rPr>
              <a:t> only), more developed and maintained. (Since </a:t>
            </a:r>
            <a:r>
              <a:rPr lang="en-US" sz="1600" err="1">
                <a:cs typeface="Calibri"/>
              </a:rPr>
              <a:t>innvestigate</a:t>
            </a:r>
            <a:r>
              <a:rPr lang="en-US" sz="1600">
                <a:cs typeface="Calibri"/>
              </a:rPr>
              <a:t> </a:t>
            </a:r>
            <a:r>
              <a:rPr lang="en-US" sz="1600" err="1">
                <a:cs typeface="Calibri"/>
              </a:rPr>
              <a:t>methology</a:t>
            </a:r>
            <a:r>
              <a:rPr lang="en-US" sz="1600">
                <a:cs typeface="Calibri"/>
              </a:rPr>
              <a:t> is being applied in </a:t>
            </a:r>
            <a:r>
              <a:rPr lang="en-US" sz="1600" err="1">
                <a:cs typeface="Calibri"/>
              </a:rPr>
              <a:t>captum</a:t>
            </a:r>
            <a:r>
              <a:rPr lang="en-US" sz="1600">
                <a:cs typeface="Calibri"/>
              </a:rPr>
              <a:t> too)</a:t>
            </a:r>
          </a:p>
        </p:txBody>
      </p:sp>
      <p:sp>
        <p:nvSpPr>
          <p:cNvPr id="9" name="TextBox 8">
            <a:extLst>
              <a:ext uri="{FF2B5EF4-FFF2-40B4-BE49-F238E27FC236}">
                <a16:creationId xmlns:a16="http://schemas.microsoft.com/office/drawing/2014/main" id="{140274B0-37E9-1367-781D-409BDE267DBE}"/>
              </a:ext>
            </a:extLst>
          </p:cNvPr>
          <p:cNvSpPr txBox="1"/>
          <p:nvPr/>
        </p:nvSpPr>
        <p:spPr>
          <a:xfrm>
            <a:off x="195139" y="2333061"/>
            <a:ext cx="4181632" cy="4031873"/>
          </a:xfrm>
          <a:prstGeom prst="rect">
            <a:avLst/>
          </a:prstGeom>
          <a:noFill/>
        </p:spPr>
        <p:txBody>
          <a:bodyPr wrap="square" lIns="91440" tIns="45720" rIns="91440" bIns="45720" rtlCol="0" anchor="t">
            <a:spAutoFit/>
          </a:bodyPr>
          <a:lstStyle/>
          <a:p>
            <a:r>
              <a:rPr lang="en-SG" sz="1600">
                <a:cs typeface="Calibri"/>
              </a:rPr>
              <a:t>Pros: </a:t>
            </a:r>
          </a:p>
          <a:p>
            <a:r>
              <a:rPr lang="en-SG" sz="1600">
                <a:cs typeface="Calibri"/>
              </a:rPr>
              <a:t>1. Basically ignores the current model, and if it produces better results, just use this isn't it?</a:t>
            </a:r>
          </a:p>
          <a:p>
            <a:r>
              <a:rPr lang="en-SG" sz="1600">
                <a:cs typeface="Calibri"/>
              </a:rPr>
              <a:t>2. In-built </a:t>
            </a:r>
            <a:r>
              <a:rPr lang="en-SG" sz="1600" err="1">
                <a:cs typeface="Calibri"/>
              </a:rPr>
              <a:t>preprocessing</a:t>
            </a:r>
            <a:r>
              <a:rPr lang="en-SG" sz="1600">
                <a:cs typeface="Calibri"/>
              </a:rPr>
              <a:t> tools and visualization. </a:t>
            </a:r>
          </a:p>
          <a:p>
            <a:endParaRPr lang="en-SG" sz="1600">
              <a:cs typeface="Calibri"/>
            </a:endParaRPr>
          </a:p>
          <a:p>
            <a:r>
              <a:rPr lang="en-SG" sz="1600">
                <a:cs typeface="Calibri"/>
              </a:rPr>
              <a:t>Cons: </a:t>
            </a:r>
          </a:p>
          <a:p>
            <a:r>
              <a:rPr lang="en-SG" sz="1600">
                <a:cs typeface="Calibri"/>
              </a:rPr>
              <a:t>1. If </a:t>
            </a:r>
            <a:r>
              <a:rPr lang="en-US" sz="1600">
                <a:cs typeface="Calibri"/>
              </a:rPr>
              <a:t>τ</a:t>
            </a:r>
            <a:r>
              <a:rPr lang="en-SG" sz="1600">
                <a:ea typeface="+mn-lt"/>
                <a:cs typeface="+mn-lt"/>
              </a:rPr>
              <a:t>-ss3 did not do as well as current model. Have to settle for poorer result but with interpretability.</a:t>
            </a:r>
            <a:endParaRPr lang="en-SG" sz="1600">
              <a:cs typeface="Calibri"/>
            </a:endParaRPr>
          </a:p>
          <a:p>
            <a:r>
              <a:rPr lang="en-SG" sz="1600">
                <a:cs typeface="Calibri"/>
              </a:rPr>
              <a:t>2. Not usable in other NLP tasks like summarization, translation, etc.</a:t>
            </a:r>
          </a:p>
          <a:p>
            <a:endParaRPr lang="en-SG" sz="1600">
              <a:cs typeface="Calibri"/>
            </a:endParaRPr>
          </a:p>
          <a:p>
            <a:r>
              <a:rPr lang="en-SG" sz="1600">
                <a:cs typeface="Calibri"/>
              </a:rPr>
              <a:t>Alternatively: </a:t>
            </a:r>
          </a:p>
          <a:p>
            <a:r>
              <a:rPr lang="en-SG" sz="1600">
                <a:cs typeface="Calibri"/>
              </a:rPr>
              <a:t>Code similar visualization and interpretation into current model or make a generalized library to achieve same level of visualization.</a:t>
            </a:r>
            <a:endParaRPr lang="en-SG"/>
          </a:p>
        </p:txBody>
      </p:sp>
    </p:spTree>
    <p:extLst>
      <p:ext uri="{BB962C8B-B14F-4D97-AF65-F5344CB8AC3E}">
        <p14:creationId xmlns:p14="http://schemas.microsoft.com/office/powerpoint/2010/main" val="1027209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25540" cy="1248514"/>
          </a:xfrm>
        </p:spPr>
        <p:txBody>
          <a:bodyPr/>
          <a:lstStyle/>
          <a:p>
            <a:r>
              <a:rPr lang="en-SG"/>
              <a:t>Time Series</a:t>
            </a:r>
            <a:endParaRPr lang="en-US"/>
          </a:p>
        </p:txBody>
      </p:sp>
      <p:sp>
        <p:nvSpPr>
          <p:cNvPr id="3" name="Subtitle 2"/>
          <p:cNvSpPr>
            <a:spLocks noGrp="1"/>
          </p:cNvSpPr>
          <p:nvPr>
            <p:ph type="subTitle" idx="1"/>
          </p:nvPr>
        </p:nvSpPr>
        <p:spPr>
          <a:xfrm>
            <a:off x="381000" y="1219200"/>
            <a:ext cx="8534400" cy="1752600"/>
          </a:xfrm>
        </p:spPr>
        <p:txBody>
          <a:bodyPr vert="horz" lIns="91440" tIns="45720" rIns="91440" bIns="45720" rtlCol="0" anchor="t">
            <a:normAutofit/>
          </a:bodyPr>
          <a:lstStyle/>
          <a:p>
            <a:r>
              <a:rPr lang="en-SG" b="1">
                <a:solidFill>
                  <a:srgbClr val="0070C0"/>
                </a:solidFill>
                <a:cs typeface="Calibri"/>
              </a:rPr>
              <a:t>XAI/Model for Multivariate Data</a:t>
            </a:r>
          </a:p>
        </p:txBody>
      </p:sp>
      <p:sp>
        <p:nvSpPr>
          <p:cNvPr id="8" name="TextBox 7"/>
          <p:cNvSpPr txBox="1"/>
          <p:nvPr/>
        </p:nvSpPr>
        <p:spPr>
          <a:xfrm>
            <a:off x="304800" y="2590800"/>
            <a:ext cx="8325484" cy="1015663"/>
          </a:xfrm>
          <a:prstGeom prst="rect">
            <a:avLst/>
          </a:prstGeom>
          <a:noFill/>
        </p:spPr>
        <p:txBody>
          <a:bodyPr wrap="none" lIns="91440" tIns="45720" rIns="91440" bIns="45720" rtlCol="0" anchor="t">
            <a:spAutoFit/>
          </a:bodyPr>
          <a:lstStyle/>
          <a:p>
            <a:pPr marL="342900" indent="-342900">
              <a:buFont typeface="Arial" panose="020B0604020202020204" pitchFamily="34" charset="0"/>
              <a:buChar char="•"/>
            </a:pPr>
            <a:r>
              <a:rPr lang="en-SG" sz="2000">
                <a:cs typeface="Calibri"/>
              </a:rPr>
              <a:t>Statistical Model that supports Multivariate Data (2 and more features)</a:t>
            </a:r>
          </a:p>
          <a:p>
            <a:pPr marL="342900" indent="-342900">
              <a:buFont typeface="Arial" panose="020B0604020202020204" pitchFamily="34" charset="0"/>
              <a:buChar char="•"/>
            </a:pPr>
            <a:r>
              <a:rPr lang="en-SG" sz="2000"/>
              <a:t>Google Search Trend Data for “Heater” and “Ice Cream” from 2004 to 2011</a:t>
            </a:r>
          </a:p>
          <a:p>
            <a:pPr marL="342900" indent="-342900">
              <a:buFont typeface="Arial" panose="020B0604020202020204" pitchFamily="34" charset="0"/>
              <a:buChar char="•"/>
            </a:pPr>
            <a:r>
              <a:rPr lang="en-SG" sz="2000"/>
              <a:t>Pre-processing step needed to make data “stationary” </a:t>
            </a:r>
          </a:p>
        </p:txBody>
      </p:sp>
      <p:sp>
        <p:nvSpPr>
          <p:cNvPr id="10" name="TextBox 9"/>
          <p:cNvSpPr txBox="1"/>
          <p:nvPr/>
        </p:nvSpPr>
        <p:spPr>
          <a:xfrm>
            <a:off x="304800" y="1905000"/>
            <a:ext cx="3108672" cy="461665"/>
          </a:xfrm>
          <a:prstGeom prst="rect">
            <a:avLst/>
          </a:prstGeom>
          <a:solidFill>
            <a:schemeClr val="accent6"/>
          </a:solidFill>
          <a:ln w="38100">
            <a:solidFill>
              <a:schemeClr val="accent6"/>
            </a:solidFill>
          </a:ln>
        </p:spPr>
        <p:txBody>
          <a:bodyPr wrap="none" lIns="91440" tIns="45720" rIns="91440" bIns="45720" rtlCol="0" anchor="t">
            <a:spAutoFit/>
          </a:bodyPr>
          <a:lstStyle/>
          <a:p>
            <a:r>
              <a:rPr lang="en-SG" sz="2400" b="1" u="sng"/>
              <a:t>Vector Autoregression:</a:t>
            </a:r>
          </a:p>
        </p:txBody>
      </p:sp>
      <p:pic>
        <p:nvPicPr>
          <p:cNvPr id="4" name="Picture 3" descr="Histogram&#10;&#10;Description automatically generated with medium confidence">
            <a:extLst>
              <a:ext uri="{FF2B5EF4-FFF2-40B4-BE49-F238E27FC236}">
                <a16:creationId xmlns:a16="http://schemas.microsoft.com/office/drawing/2014/main" id="{6439EC98-130E-4A2D-5A13-AD5F509DE8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434" y="3883759"/>
            <a:ext cx="4130127" cy="2079625"/>
          </a:xfrm>
          <a:prstGeom prst="rect">
            <a:avLst/>
          </a:prstGeom>
          <a:noFill/>
        </p:spPr>
      </p:pic>
      <p:pic>
        <p:nvPicPr>
          <p:cNvPr id="5" name="Picture 4" descr="Chart&#10;&#10;Description automatically generated">
            <a:extLst>
              <a:ext uri="{FF2B5EF4-FFF2-40B4-BE49-F238E27FC236}">
                <a16:creationId xmlns:a16="http://schemas.microsoft.com/office/drawing/2014/main" id="{B55595AE-0C9D-3A0C-064A-C2D938659E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0000" y="3877663"/>
            <a:ext cx="4129200" cy="2297970"/>
          </a:xfrm>
          <a:prstGeom prst="rect">
            <a:avLst/>
          </a:prstGeom>
          <a:noFill/>
        </p:spPr>
      </p:pic>
      <p:sp>
        <p:nvSpPr>
          <p:cNvPr id="6" name="TextBox 5">
            <a:extLst>
              <a:ext uri="{FF2B5EF4-FFF2-40B4-BE49-F238E27FC236}">
                <a16:creationId xmlns:a16="http://schemas.microsoft.com/office/drawing/2014/main" id="{2027316F-D207-96AF-8517-A3AFF9DC6DAA}"/>
              </a:ext>
            </a:extLst>
          </p:cNvPr>
          <p:cNvSpPr txBox="1"/>
          <p:nvPr/>
        </p:nvSpPr>
        <p:spPr>
          <a:xfrm>
            <a:off x="304800" y="5943997"/>
            <a:ext cx="3566874" cy="400110"/>
          </a:xfrm>
          <a:prstGeom prst="rect">
            <a:avLst/>
          </a:prstGeom>
          <a:noFill/>
        </p:spPr>
        <p:txBody>
          <a:bodyPr wrap="none" lIns="91440" tIns="45720" rIns="91440" bIns="45720" rtlCol="0" anchor="t">
            <a:spAutoFit/>
          </a:bodyPr>
          <a:lstStyle/>
          <a:p>
            <a:r>
              <a:rPr lang="en-SG" sz="2000">
                <a:cs typeface="Calibri"/>
              </a:rPr>
              <a:t>Non-Stationary Time Series Data</a:t>
            </a:r>
            <a:endParaRPr lang="en-SG" sz="2000"/>
          </a:p>
        </p:txBody>
      </p:sp>
      <p:sp>
        <p:nvSpPr>
          <p:cNvPr id="7" name="TextBox 6">
            <a:extLst>
              <a:ext uri="{FF2B5EF4-FFF2-40B4-BE49-F238E27FC236}">
                <a16:creationId xmlns:a16="http://schemas.microsoft.com/office/drawing/2014/main" id="{C7107508-5991-649F-D009-645DC7850EAD}"/>
              </a:ext>
            </a:extLst>
          </p:cNvPr>
          <p:cNvSpPr txBox="1"/>
          <p:nvPr/>
        </p:nvSpPr>
        <p:spPr>
          <a:xfrm>
            <a:off x="4991163" y="6150678"/>
            <a:ext cx="3053913" cy="400110"/>
          </a:xfrm>
          <a:prstGeom prst="rect">
            <a:avLst/>
          </a:prstGeom>
          <a:noFill/>
        </p:spPr>
        <p:txBody>
          <a:bodyPr wrap="none" lIns="91440" tIns="45720" rIns="91440" bIns="45720" rtlCol="0" anchor="t">
            <a:spAutoFit/>
          </a:bodyPr>
          <a:lstStyle/>
          <a:p>
            <a:r>
              <a:rPr lang="en-SG" sz="2000">
                <a:cs typeface="Calibri"/>
              </a:rPr>
              <a:t>Stationary Time Series Data</a:t>
            </a:r>
            <a:endParaRPr lang="en-SG" sz="2000"/>
          </a:p>
        </p:txBody>
      </p:sp>
    </p:spTree>
    <p:extLst>
      <p:ext uri="{BB962C8B-B14F-4D97-AF65-F5344CB8AC3E}">
        <p14:creationId xmlns:p14="http://schemas.microsoft.com/office/powerpoint/2010/main" val="72894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1266235"/>
          </a:xfrm>
        </p:spPr>
        <p:txBody>
          <a:bodyPr/>
          <a:lstStyle/>
          <a:p>
            <a:r>
              <a:rPr lang="en-SG"/>
              <a:t>Time Series</a:t>
            </a:r>
            <a:endParaRPr lang="en-US"/>
          </a:p>
        </p:txBody>
      </p:sp>
      <p:sp>
        <p:nvSpPr>
          <p:cNvPr id="3" name="Subtitle 2"/>
          <p:cNvSpPr>
            <a:spLocks noGrp="1"/>
          </p:cNvSpPr>
          <p:nvPr>
            <p:ph type="subTitle" idx="1"/>
          </p:nvPr>
        </p:nvSpPr>
        <p:spPr>
          <a:xfrm>
            <a:off x="381000" y="1219200"/>
            <a:ext cx="8534400" cy="1147465"/>
          </a:xfrm>
        </p:spPr>
        <p:txBody>
          <a:bodyPr vert="horz" lIns="91440" tIns="45720" rIns="91440" bIns="45720" rtlCol="0" anchor="t">
            <a:normAutofit/>
          </a:bodyPr>
          <a:lstStyle/>
          <a:p>
            <a:r>
              <a:rPr lang="en-SG" b="1">
                <a:solidFill>
                  <a:srgbClr val="0070C0"/>
                </a:solidFill>
                <a:cs typeface="Calibri"/>
              </a:rPr>
              <a:t>XAI/Model for Multivariate Data</a:t>
            </a:r>
          </a:p>
        </p:txBody>
      </p:sp>
      <p:sp>
        <p:nvSpPr>
          <p:cNvPr id="10" name="TextBox 9"/>
          <p:cNvSpPr txBox="1"/>
          <p:nvPr/>
        </p:nvSpPr>
        <p:spPr>
          <a:xfrm>
            <a:off x="304800" y="1905000"/>
            <a:ext cx="3108672" cy="461665"/>
          </a:xfrm>
          <a:prstGeom prst="rect">
            <a:avLst/>
          </a:prstGeom>
          <a:solidFill>
            <a:schemeClr val="accent6"/>
          </a:solidFill>
          <a:ln w="38100">
            <a:solidFill>
              <a:schemeClr val="accent6"/>
            </a:solidFill>
          </a:ln>
        </p:spPr>
        <p:txBody>
          <a:bodyPr wrap="none" lIns="91440" tIns="45720" rIns="91440" bIns="45720" rtlCol="0" anchor="t">
            <a:spAutoFit/>
          </a:bodyPr>
          <a:lstStyle/>
          <a:p>
            <a:r>
              <a:rPr lang="en-SG" sz="2400" b="1" u="sng"/>
              <a:t>Vector Autoregression:</a:t>
            </a:r>
          </a:p>
        </p:txBody>
      </p:sp>
      <p:sp>
        <p:nvSpPr>
          <p:cNvPr id="6" name="TextBox 5">
            <a:extLst>
              <a:ext uri="{FF2B5EF4-FFF2-40B4-BE49-F238E27FC236}">
                <a16:creationId xmlns:a16="http://schemas.microsoft.com/office/drawing/2014/main" id="{2027316F-D207-96AF-8517-A3AFF9DC6DAA}"/>
              </a:ext>
            </a:extLst>
          </p:cNvPr>
          <p:cNvSpPr txBox="1"/>
          <p:nvPr/>
        </p:nvSpPr>
        <p:spPr>
          <a:xfrm>
            <a:off x="227918" y="2648565"/>
            <a:ext cx="3497304" cy="400110"/>
          </a:xfrm>
          <a:prstGeom prst="rect">
            <a:avLst/>
          </a:prstGeom>
          <a:noFill/>
        </p:spPr>
        <p:txBody>
          <a:bodyPr wrap="none" lIns="91440" tIns="45720" rIns="91440" bIns="45720" rtlCol="0" anchor="t">
            <a:spAutoFit/>
          </a:bodyPr>
          <a:lstStyle/>
          <a:p>
            <a:r>
              <a:rPr lang="en-SG" sz="2000">
                <a:cs typeface="Calibri"/>
              </a:rPr>
              <a:t>Using p-value threshold of 0.05:</a:t>
            </a:r>
            <a:endParaRPr lang="en-SG" sz="2000"/>
          </a:p>
        </p:txBody>
      </p:sp>
      <p:sp>
        <p:nvSpPr>
          <p:cNvPr id="7" name="TextBox 6">
            <a:extLst>
              <a:ext uri="{FF2B5EF4-FFF2-40B4-BE49-F238E27FC236}">
                <a16:creationId xmlns:a16="http://schemas.microsoft.com/office/drawing/2014/main" id="{C7107508-5991-649F-D009-645DC7850EAD}"/>
              </a:ext>
            </a:extLst>
          </p:cNvPr>
          <p:cNvSpPr txBox="1"/>
          <p:nvPr/>
        </p:nvSpPr>
        <p:spPr>
          <a:xfrm>
            <a:off x="227918" y="4511214"/>
            <a:ext cx="3725956" cy="400110"/>
          </a:xfrm>
          <a:prstGeom prst="rect">
            <a:avLst/>
          </a:prstGeom>
          <a:noFill/>
        </p:spPr>
        <p:txBody>
          <a:bodyPr wrap="none" lIns="91440" tIns="45720" rIns="91440" bIns="45720" rtlCol="0" anchor="t">
            <a:spAutoFit/>
          </a:bodyPr>
          <a:lstStyle/>
          <a:p>
            <a:r>
              <a:rPr lang="en-SG" sz="2000">
                <a:cs typeface="Calibri"/>
              </a:rPr>
              <a:t>Final Equation for Heater Forecast</a:t>
            </a:r>
            <a:endParaRPr lang="en-SG" sz="2000"/>
          </a:p>
        </p:txBody>
      </p:sp>
      <p:graphicFrame>
        <p:nvGraphicFramePr>
          <p:cNvPr id="9" name="Table 8">
            <a:extLst>
              <a:ext uri="{FF2B5EF4-FFF2-40B4-BE49-F238E27FC236}">
                <a16:creationId xmlns:a16="http://schemas.microsoft.com/office/drawing/2014/main" id="{CFFDE1AC-DEDF-DABF-24DE-AE47B3FB1593}"/>
              </a:ext>
            </a:extLst>
          </p:cNvPr>
          <p:cNvGraphicFramePr>
            <a:graphicFrameLocks noGrp="1"/>
          </p:cNvGraphicFramePr>
          <p:nvPr>
            <p:extLst>
              <p:ext uri="{D42A27DB-BD31-4B8C-83A1-F6EECF244321}">
                <p14:modId xmlns:p14="http://schemas.microsoft.com/office/powerpoint/2010/main" val="1539416637"/>
              </p:ext>
            </p:extLst>
          </p:nvPr>
        </p:nvGraphicFramePr>
        <p:xfrm>
          <a:off x="261048" y="3330575"/>
          <a:ext cx="4730115" cy="1051560"/>
        </p:xfrm>
        <a:graphic>
          <a:graphicData uri="http://schemas.openxmlformats.org/drawingml/2006/table">
            <a:tbl>
              <a:tblPr firstRow="1" bandRow="1">
                <a:tableStyleId>{5C22544A-7EE6-4342-B048-85BDC9FD1C3A}</a:tableStyleId>
              </a:tblPr>
              <a:tblGrid>
                <a:gridCol w="1576705">
                  <a:extLst>
                    <a:ext uri="{9D8B030D-6E8A-4147-A177-3AD203B41FA5}">
                      <a16:colId xmlns:a16="http://schemas.microsoft.com/office/drawing/2014/main" val="2473357866"/>
                    </a:ext>
                  </a:extLst>
                </a:gridCol>
                <a:gridCol w="1576705">
                  <a:extLst>
                    <a:ext uri="{9D8B030D-6E8A-4147-A177-3AD203B41FA5}">
                      <a16:colId xmlns:a16="http://schemas.microsoft.com/office/drawing/2014/main" val="779081141"/>
                    </a:ext>
                  </a:extLst>
                </a:gridCol>
                <a:gridCol w="1576705">
                  <a:extLst>
                    <a:ext uri="{9D8B030D-6E8A-4147-A177-3AD203B41FA5}">
                      <a16:colId xmlns:a16="http://schemas.microsoft.com/office/drawing/2014/main" val="4012889745"/>
                    </a:ext>
                  </a:extLst>
                </a:gridCol>
              </a:tblGrid>
              <a:tr h="189865">
                <a:tc>
                  <a:txBody>
                    <a:bodyPr/>
                    <a:lstStyle/>
                    <a:p>
                      <a:pPr>
                        <a:lnSpc>
                          <a:spcPct val="107000"/>
                        </a:lnSpc>
                        <a:spcAft>
                          <a:spcPts val="800"/>
                        </a:spcAft>
                      </a:pPr>
                      <a:r>
                        <a:rPr lang="en-SG" sz="1100">
                          <a:effectLst/>
                        </a:rPr>
                        <a:t>Variable and Lag Value</a:t>
                      </a:r>
                      <a:endParaRPr lang="en-SG" sz="1100">
                        <a:effectLst/>
                        <a:latin typeface="Calibri" panose="020F0502020204030204" pitchFamily="34" charset="0"/>
                        <a:ea typeface="SimSun" panose="02010600030101010101" pitchFamily="2" charset="-122"/>
                        <a:cs typeface="Arial" panose="020B0604020202020204" pitchFamily="34" charset="0"/>
                      </a:endParaRPr>
                    </a:p>
                  </a:txBody>
                  <a:tcPr anchor="ctr"/>
                </a:tc>
                <a:tc>
                  <a:txBody>
                    <a:bodyPr/>
                    <a:lstStyle/>
                    <a:p>
                      <a:pPr>
                        <a:lnSpc>
                          <a:spcPct val="107000"/>
                        </a:lnSpc>
                        <a:spcAft>
                          <a:spcPts val="800"/>
                        </a:spcAft>
                      </a:pPr>
                      <a:r>
                        <a:rPr lang="en-SG" sz="1100">
                          <a:effectLst/>
                        </a:rPr>
                        <a:t>Coefficient</a:t>
                      </a:r>
                      <a:endParaRPr lang="en-SG" sz="1100">
                        <a:effectLst/>
                        <a:latin typeface="Calibri" panose="020F0502020204030204" pitchFamily="34" charset="0"/>
                        <a:ea typeface="SimSun" panose="02010600030101010101" pitchFamily="2" charset="-122"/>
                        <a:cs typeface="Arial" panose="020B0604020202020204" pitchFamily="34" charset="0"/>
                      </a:endParaRPr>
                    </a:p>
                  </a:txBody>
                  <a:tcPr anchor="ctr"/>
                </a:tc>
                <a:tc>
                  <a:txBody>
                    <a:bodyPr/>
                    <a:lstStyle/>
                    <a:p>
                      <a:pPr>
                        <a:lnSpc>
                          <a:spcPct val="107000"/>
                        </a:lnSpc>
                        <a:spcAft>
                          <a:spcPts val="800"/>
                        </a:spcAft>
                      </a:pPr>
                      <a:r>
                        <a:rPr lang="en-SG" sz="1100">
                          <a:effectLst/>
                        </a:rPr>
                        <a:t>p-value</a:t>
                      </a:r>
                      <a:endParaRPr lang="en-SG" sz="1100">
                        <a:effectLst/>
                        <a:latin typeface="Calibri" panose="020F0502020204030204" pitchFamily="34" charset="0"/>
                        <a:ea typeface="SimSun" panose="02010600030101010101" pitchFamily="2" charset="-122"/>
                        <a:cs typeface="Arial" panose="020B0604020202020204" pitchFamily="34" charset="0"/>
                      </a:endParaRPr>
                    </a:p>
                  </a:txBody>
                  <a:tcPr anchor="ctr"/>
                </a:tc>
                <a:extLst>
                  <a:ext uri="{0D108BD9-81ED-4DB2-BD59-A6C34878D82A}">
                    <a16:rowId xmlns:a16="http://schemas.microsoft.com/office/drawing/2014/main" val="323764825"/>
                  </a:ext>
                </a:extLst>
              </a:tr>
              <a:tr h="0">
                <a:tc>
                  <a:txBody>
                    <a:bodyPr/>
                    <a:lstStyle/>
                    <a:p>
                      <a:pPr>
                        <a:lnSpc>
                          <a:spcPct val="107000"/>
                        </a:lnSpc>
                        <a:spcAft>
                          <a:spcPts val="800"/>
                        </a:spcAft>
                      </a:pPr>
                      <a:r>
                        <a:rPr lang="en-SG" sz="1100">
                          <a:effectLst/>
                        </a:rPr>
                        <a:t>Lag 1 Heater</a:t>
                      </a:r>
                      <a:endParaRPr lang="en-SG" sz="1100">
                        <a:effectLst/>
                        <a:latin typeface="Calibri" panose="020F0502020204030204" pitchFamily="34" charset="0"/>
                        <a:ea typeface="SimSun" panose="02010600030101010101" pitchFamily="2" charset="-122"/>
                        <a:cs typeface="Arial" panose="020B0604020202020204" pitchFamily="34" charset="0"/>
                      </a:endParaRPr>
                    </a:p>
                  </a:txBody>
                  <a:tcPr anchor="ctr"/>
                </a:tc>
                <a:tc>
                  <a:txBody>
                    <a:bodyPr/>
                    <a:lstStyle/>
                    <a:p>
                      <a:pPr>
                        <a:lnSpc>
                          <a:spcPct val="107000"/>
                        </a:lnSpc>
                        <a:spcAft>
                          <a:spcPts val="800"/>
                        </a:spcAft>
                      </a:pPr>
                      <a:r>
                        <a:rPr lang="en-SG" sz="1100">
                          <a:effectLst/>
                        </a:rPr>
                        <a:t>-0.41</a:t>
                      </a:r>
                      <a:endParaRPr lang="en-SG" sz="1100">
                        <a:effectLst/>
                        <a:latin typeface="Calibri" panose="020F0502020204030204" pitchFamily="34" charset="0"/>
                        <a:ea typeface="SimSun" panose="02010600030101010101" pitchFamily="2" charset="-122"/>
                        <a:cs typeface="Arial" panose="020B0604020202020204" pitchFamily="34" charset="0"/>
                      </a:endParaRPr>
                    </a:p>
                  </a:txBody>
                  <a:tcPr anchor="ctr"/>
                </a:tc>
                <a:tc>
                  <a:txBody>
                    <a:bodyPr/>
                    <a:lstStyle/>
                    <a:p>
                      <a:pPr>
                        <a:lnSpc>
                          <a:spcPct val="107000"/>
                        </a:lnSpc>
                        <a:spcAft>
                          <a:spcPts val="800"/>
                        </a:spcAft>
                      </a:pPr>
                      <a:r>
                        <a:rPr lang="en-SG" sz="1100">
                          <a:effectLst/>
                        </a:rPr>
                        <a:t>0.000</a:t>
                      </a:r>
                      <a:endParaRPr lang="en-SG" sz="1100">
                        <a:effectLst/>
                        <a:latin typeface="Calibri" panose="020F0502020204030204" pitchFamily="34" charset="0"/>
                        <a:ea typeface="SimSun" panose="02010600030101010101" pitchFamily="2" charset="-122"/>
                        <a:cs typeface="Arial" panose="020B0604020202020204" pitchFamily="34" charset="0"/>
                      </a:endParaRPr>
                    </a:p>
                  </a:txBody>
                  <a:tcPr anchor="ctr"/>
                </a:tc>
                <a:extLst>
                  <a:ext uri="{0D108BD9-81ED-4DB2-BD59-A6C34878D82A}">
                    <a16:rowId xmlns:a16="http://schemas.microsoft.com/office/drawing/2014/main" val="358928271"/>
                  </a:ext>
                </a:extLst>
              </a:tr>
              <a:tr h="0">
                <a:tc>
                  <a:txBody>
                    <a:bodyPr/>
                    <a:lstStyle/>
                    <a:p>
                      <a:pPr>
                        <a:lnSpc>
                          <a:spcPct val="107000"/>
                        </a:lnSpc>
                        <a:spcAft>
                          <a:spcPts val="800"/>
                        </a:spcAft>
                      </a:pPr>
                      <a:r>
                        <a:rPr lang="en-SG" sz="1100">
                          <a:effectLst/>
                        </a:rPr>
                        <a:t>Lag 2 Heater</a:t>
                      </a:r>
                      <a:endParaRPr lang="en-SG" sz="1100">
                        <a:effectLst/>
                        <a:latin typeface="Calibri" panose="020F0502020204030204" pitchFamily="34" charset="0"/>
                        <a:ea typeface="SimSun" panose="02010600030101010101" pitchFamily="2" charset="-122"/>
                        <a:cs typeface="Arial" panose="020B0604020202020204" pitchFamily="34" charset="0"/>
                      </a:endParaRPr>
                    </a:p>
                  </a:txBody>
                  <a:tcPr anchor="ctr"/>
                </a:tc>
                <a:tc>
                  <a:txBody>
                    <a:bodyPr/>
                    <a:lstStyle/>
                    <a:p>
                      <a:pPr>
                        <a:lnSpc>
                          <a:spcPct val="107000"/>
                        </a:lnSpc>
                        <a:spcAft>
                          <a:spcPts val="800"/>
                        </a:spcAft>
                      </a:pPr>
                      <a:r>
                        <a:rPr lang="en-SG" sz="1100">
                          <a:effectLst/>
                        </a:rPr>
                        <a:t>-0.19</a:t>
                      </a:r>
                      <a:endParaRPr lang="en-SG" sz="1100">
                        <a:effectLst/>
                        <a:latin typeface="Calibri" panose="020F0502020204030204" pitchFamily="34" charset="0"/>
                        <a:ea typeface="SimSun" panose="02010600030101010101" pitchFamily="2" charset="-122"/>
                        <a:cs typeface="Arial" panose="020B0604020202020204" pitchFamily="34" charset="0"/>
                      </a:endParaRPr>
                    </a:p>
                  </a:txBody>
                  <a:tcPr anchor="ctr"/>
                </a:tc>
                <a:tc>
                  <a:txBody>
                    <a:bodyPr/>
                    <a:lstStyle/>
                    <a:p>
                      <a:pPr>
                        <a:lnSpc>
                          <a:spcPct val="107000"/>
                        </a:lnSpc>
                        <a:spcAft>
                          <a:spcPts val="800"/>
                        </a:spcAft>
                      </a:pPr>
                      <a:r>
                        <a:rPr lang="en-SG" sz="1100">
                          <a:effectLst/>
                        </a:rPr>
                        <a:t>0.022</a:t>
                      </a:r>
                      <a:endParaRPr lang="en-SG" sz="1100">
                        <a:effectLst/>
                        <a:latin typeface="Calibri" panose="020F0502020204030204" pitchFamily="34" charset="0"/>
                        <a:ea typeface="SimSun" panose="02010600030101010101" pitchFamily="2" charset="-122"/>
                        <a:cs typeface="Arial" panose="020B0604020202020204" pitchFamily="34" charset="0"/>
                      </a:endParaRPr>
                    </a:p>
                  </a:txBody>
                  <a:tcPr anchor="ctr"/>
                </a:tc>
                <a:extLst>
                  <a:ext uri="{0D108BD9-81ED-4DB2-BD59-A6C34878D82A}">
                    <a16:rowId xmlns:a16="http://schemas.microsoft.com/office/drawing/2014/main" val="3017952009"/>
                  </a:ext>
                </a:extLst>
              </a:tr>
              <a:tr h="0">
                <a:tc>
                  <a:txBody>
                    <a:bodyPr/>
                    <a:lstStyle/>
                    <a:p>
                      <a:pPr>
                        <a:lnSpc>
                          <a:spcPct val="107000"/>
                        </a:lnSpc>
                        <a:spcAft>
                          <a:spcPts val="800"/>
                        </a:spcAft>
                      </a:pPr>
                      <a:r>
                        <a:rPr lang="en-SG" sz="1100">
                          <a:effectLst/>
                        </a:rPr>
                        <a:t>Lag 13 Ice Cream</a:t>
                      </a:r>
                      <a:endParaRPr lang="en-SG" sz="1100">
                        <a:effectLst/>
                        <a:latin typeface="Calibri" panose="020F0502020204030204" pitchFamily="34" charset="0"/>
                        <a:ea typeface="SimSun" panose="02010600030101010101" pitchFamily="2" charset="-122"/>
                        <a:cs typeface="Arial" panose="020B0604020202020204" pitchFamily="34" charset="0"/>
                      </a:endParaRPr>
                    </a:p>
                  </a:txBody>
                  <a:tcPr anchor="ctr"/>
                </a:tc>
                <a:tc>
                  <a:txBody>
                    <a:bodyPr/>
                    <a:lstStyle/>
                    <a:p>
                      <a:pPr>
                        <a:lnSpc>
                          <a:spcPct val="107000"/>
                        </a:lnSpc>
                        <a:spcAft>
                          <a:spcPts val="800"/>
                        </a:spcAft>
                      </a:pPr>
                      <a:r>
                        <a:rPr lang="en-SG" sz="1100">
                          <a:effectLst/>
                        </a:rPr>
                        <a:t>0.20</a:t>
                      </a:r>
                      <a:endParaRPr lang="en-SG" sz="1100">
                        <a:effectLst/>
                        <a:latin typeface="Calibri" panose="020F0502020204030204" pitchFamily="34" charset="0"/>
                        <a:ea typeface="SimSun" panose="02010600030101010101" pitchFamily="2" charset="-122"/>
                        <a:cs typeface="Arial" panose="020B0604020202020204" pitchFamily="34" charset="0"/>
                      </a:endParaRPr>
                    </a:p>
                  </a:txBody>
                  <a:tcPr anchor="ctr"/>
                </a:tc>
                <a:tc>
                  <a:txBody>
                    <a:bodyPr/>
                    <a:lstStyle/>
                    <a:p>
                      <a:pPr>
                        <a:lnSpc>
                          <a:spcPct val="107000"/>
                        </a:lnSpc>
                        <a:spcAft>
                          <a:spcPts val="800"/>
                        </a:spcAft>
                      </a:pPr>
                      <a:r>
                        <a:rPr lang="en-SG" sz="1100">
                          <a:effectLst/>
                        </a:rPr>
                        <a:t>0.027</a:t>
                      </a:r>
                      <a:endParaRPr lang="en-SG" sz="1100">
                        <a:effectLst/>
                        <a:latin typeface="Calibri" panose="020F0502020204030204" pitchFamily="34" charset="0"/>
                        <a:ea typeface="SimSun" panose="02010600030101010101" pitchFamily="2" charset="-122"/>
                        <a:cs typeface="Arial" panose="020B0604020202020204" pitchFamily="34" charset="0"/>
                      </a:endParaRPr>
                    </a:p>
                  </a:txBody>
                  <a:tcPr anchor="ctr"/>
                </a:tc>
                <a:extLst>
                  <a:ext uri="{0D108BD9-81ED-4DB2-BD59-A6C34878D82A}">
                    <a16:rowId xmlns:a16="http://schemas.microsoft.com/office/drawing/2014/main" val="1411608478"/>
                  </a:ext>
                </a:extLst>
              </a:tr>
            </a:tbl>
          </a:graphicData>
        </a:graphic>
      </p:graphicFrame>
      <p:pic>
        <p:nvPicPr>
          <p:cNvPr id="11" name="Picture 10">
            <a:extLst>
              <a:ext uri="{FF2B5EF4-FFF2-40B4-BE49-F238E27FC236}">
                <a16:creationId xmlns:a16="http://schemas.microsoft.com/office/drawing/2014/main" id="{E6DC4C3E-10D5-7001-5880-CA988997F05F}"/>
              </a:ext>
            </a:extLst>
          </p:cNvPr>
          <p:cNvPicPr>
            <a:picLocks noChangeAspect="1"/>
          </p:cNvPicPr>
          <p:nvPr/>
        </p:nvPicPr>
        <p:blipFill rotWithShape="1">
          <a:blip r:embed="rId2">
            <a:extLst>
              <a:ext uri="{28A0092B-C50C-407E-A947-70E740481C1C}">
                <a14:useLocalDpi xmlns:a14="http://schemas.microsoft.com/office/drawing/2010/main" val="0"/>
              </a:ext>
            </a:extLst>
          </a:blip>
          <a:srcRect t="21127"/>
          <a:stretch/>
        </p:blipFill>
        <p:spPr>
          <a:xfrm>
            <a:off x="104117" y="5033777"/>
            <a:ext cx="3849757" cy="416770"/>
          </a:xfrm>
          <a:prstGeom prst="rect">
            <a:avLst/>
          </a:prstGeom>
        </p:spPr>
      </p:pic>
    </p:spTree>
    <p:extLst>
      <p:ext uri="{BB962C8B-B14F-4D97-AF65-F5344CB8AC3E}">
        <p14:creationId xmlns:p14="http://schemas.microsoft.com/office/powerpoint/2010/main" val="311261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1292816"/>
          </a:xfrm>
        </p:spPr>
        <p:txBody>
          <a:bodyPr/>
          <a:lstStyle/>
          <a:p>
            <a:r>
              <a:rPr lang="en-SG"/>
              <a:t>Time Series</a:t>
            </a:r>
            <a:endParaRPr lang="en-US"/>
          </a:p>
        </p:txBody>
      </p:sp>
      <p:sp>
        <p:nvSpPr>
          <p:cNvPr id="3" name="Subtitle 2"/>
          <p:cNvSpPr>
            <a:spLocks noGrp="1"/>
          </p:cNvSpPr>
          <p:nvPr>
            <p:ph type="subTitle" idx="1"/>
          </p:nvPr>
        </p:nvSpPr>
        <p:spPr>
          <a:xfrm>
            <a:off x="381000" y="1219200"/>
            <a:ext cx="8534400" cy="1147465"/>
          </a:xfrm>
        </p:spPr>
        <p:txBody>
          <a:bodyPr vert="horz" lIns="91440" tIns="45720" rIns="91440" bIns="45720" rtlCol="0" anchor="t">
            <a:normAutofit/>
          </a:bodyPr>
          <a:lstStyle/>
          <a:p>
            <a:r>
              <a:rPr lang="en-SG" b="1">
                <a:solidFill>
                  <a:srgbClr val="0070C0"/>
                </a:solidFill>
                <a:cs typeface="Calibri"/>
              </a:rPr>
              <a:t>XAI/Model for Multivariate Data</a:t>
            </a:r>
          </a:p>
        </p:txBody>
      </p:sp>
      <p:sp>
        <p:nvSpPr>
          <p:cNvPr id="10" name="TextBox 9"/>
          <p:cNvSpPr txBox="1"/>
          <p:nvPr/>
        </p:nvSpPr>
        <p:spPr>
          <a:xfrm>
            <a:off x="304800" y="1905000"/>
            <a:ext cx="1226105" cy="461665"/>
          </a:xfrm>
          <a:prstGeom prst="rect">
            <a:avLst/>
          </a:prstGeom>
          <a:solidFill>
            <a:schemeClr val="accent6"/>
          </a:solidFill>
          <a:ln w="38100">
            <a:solidFill>
              <a:schemeClr val="accent6"/>
            </a:solidFill>
          </a:ln>
        </p:spPr>
        <p:txBody>
          <a:bodyPr wrap="none" lIns="91440" tIns="45720" rIns="91440" bIns="45720" rtlCol="0" anchor="t">
            <a:spAutoFit/>
          </a:bodyPr>
          <a:lstStyle/>
          <a:p>
            <a:r>
              <a:rPr lang="en-SG" sz="2400" b="1" u="sng" err="1"/>
              <a:t>LioNets</a:t>
            </a:r>
            <a:r>
              <a:rPr lang="en-SG" sz="2400" b="1" u="sng"/>
              <a:t>:</a:t>
            </a:r>
          </a:p>
        </p:txBody>
      </p:sp>
      <p:sp>
        <p:nvSpPr>
          <p:cNvPr id="6" name="TextBox 5">
            <a:extLst>
              <a:ext uri="{FF2B5EF4-FFF2-40B4-BE49-F238E27FC236}">
                <a16:creationId xmlns:a16="http://schemas.microsoft.com/office/drawing/2014/main" id="{2027316F-D207-96AF-8517-A3AFF9DC6DAA}"/>
              </a:ext>
            </a:extLst>
          </p:cNvPr>
          <p:cNvSpPr txBox="1"/>
          <p:nvPr/>
        </p:nvSpPr>
        <p:spPr>
          <a:xfrm>
            <a:off x="227918" y="2648565"/>
            <a:ext cx="8877302" cy="646331"/>
          </a:xfrm>
          <a:prstGeom prst="rect">
            <a:avLst/>
          </a:prstGeom>
          <a:noFill/>
        </p:spPr>
        <p:txBody>
          <a:bodyPr wrap="none" lIns="91440" tIns="45720" rIns="91440" bIns="45720" rtlCol="0" anchor="t">
            <a:spAutoFit/>
          </a:bodyPr>
          <a:lstStyle/>
          <a:p>
            <a:r>
              <a:rPr lang="en-SG">
                <a:cs typeface="Calibri"/>
              </a:rPr>
              <a:t>Local Surrogate, uses Penultimate Neural Network Layer to create “abstract neighbourhood”.</a:t>
            </a:r>
          </a:p>
          <a:p>
            <a:r>
              <a:rPr lang="en-SG">
                <a:cs typeface="Calibri"/>
              </a:rPr>
              <a:t>Requires separate Decoder Training to inverse transform to original values.</a:t>
            </a:r>
            <a:endParaRPr lang="en-SG"/>
          </a:p>
        </p:txBody>
      </p:sp>
      <p:pic>
        <p:nvPicPr>
          <p:cNvPr id="4" name="Picture 3" descr="Chart&#10;&#10;Description automatically generated">
            <a:extLst>
              <a:ext uri="{FF2B5EF4-FFF2-40B4-BE49-F238E27FC236}">
                <a16:creationId xmlns:a16="http://schemas.microsoft.com/office/drawing/2014/main" id="{DE7E7DBE-BBB0-A1A9-5287-ABACA46E2C1E}"/>
              </a:ext>
            </a:extLst>
          </p:cNvPr>
          <p:cNvPicPr>
            <a:picLocks noChangeAspect="1"/>
          </p:cNvPicPr>
          <p:nvPr/>
        </p:nvPicPr>
        <p:blipFill>
          <a:blip r:embed="rId2"/>
          <a:stretch>
            <a:fillRect/>
          </a:stretch>
        </p:blipFill>
        <p:spPr>
          <a:xfrm>
            <a:off x="381000" y="3509665"/>
            <a:ext cx="3854442" cy="2684786"/>
          </a:xfrm>
          <a:prstGeom prst="rect">
            <a:avLst/>
          </a:prstGeom>
        </p:spPr>
      </p:pic>
      <p:sp>
        <p:nvSpPr>
          <p:cNvPr id="5" name="TextBox 4">
            <a:extLst>
              <a:ext uri="{FF2B5EF4-FFF2-40B4-BE49-F238E27FC236}">
                <a16:creationId xmlns:a16="http://schemas.microsoft.com/office/drawing/2014/main" id="{F46C056C-377F-952A-0827-A8F4531BAE89}"/>
              </a:ext>
            </a:extLst>
          </p:cNvPr>
          <p:cNvSpPr txBox="1"/>
          <p:nvPr/>
        </p:nvSpPr>
        <p:spPr>
          <a:xfrm>
            <a:off x="350982" y="6194451"/>
            <a:ext cx="2651303" cy="369332"/>
          </a:xfrm>
          <a:prstGeom prst="rect">
            <a:avLst/>
          </a:prstGeom>
          <a:noFill/>
        </p:spPr>
        <p:txBody>
          <a:bodyPr wrap="none" lIns="91440" tIns="45720" rIns="91440" bIns="45720" rtlCol="0" anchor="t">
            <a:spAutoFit/>
          </a:bodyPr>
          <a:lstStyle/>
          <a:p>
            <a:r>
              <a:rPr lang="en-US"/>
              <a:t>Negative influence on RUL</a:t>
            </a:r>
            <a:endParaRPr lang="en-SG"/>
          </a:p>
        </p:txBody>
      </p:sp>
      <p:pic>
        <p:nvPicPr>
          <p:cNvPr id="8" name="Picture 7" descr="Chart, bar chart, histogram&#10;&#10;Description automatically generated">
            <a:extLst>
              <a:ext uri="{FF2B5EF4-FFF2-40B4-BE49-F238E27FC236}">
                <a16:creationId xmlns:a16="http://schemas.microsoft.com/office/drawing/2014/main" id="{63493340-1425-71C6-E8C8-24DDFFA4CAA6}"/>
              </a:ext>
            </a:extLst>
          </p:cNvPr>
          <p:cNvPicPr>
            <a:picLocks noChangeAspect="1"/>
          </p:cNvPicPr>
          <p:nvPr/>
        </p:nvPicPr>
        <p:blipFill>
          <a:blip r:embed="rId3"/>
          <a:stretch>
            <a:fillRect/>
          </a:stretch>
        </p:blipFill>
        <p:spPr>
          <a:xfrm>
            <a:off x="4419600" y="3469005"/>
            <a:ext cx="4187383" cy="2780764"/>
          </a:xfrm>
          <a:prstGeom prst="rect">
            <a:avLst/>
          </a:prstGeom>
        </p:spPr>
      </p:pic>
      <p:sp>
        <p:nvSpPr>
          <p:cNvPr id="12" name="TextBox 11">
            <a:extLst>
              <a:ext uri="{FF2B5EF4-FFF2-40B4-BE49-F238E27FC236}">
                <a16:creationId xmlns:a16="http://schemas.microsoft.com/office/drawing/2014/main" id="{18C6EF65-E70A-E7B9-85E1-1763A35F31B4}"/>
              </a:ext>
            </a:extLst>
          </p:cNvPr>
          <p:cNvSpPr txBox="1"/>
          <p:nvPr/>
        </p:nvSpPr>
        <p:spPr>
          <a:xfrm>
            <a:off x="4553994" y="6194451"/>
            <a:ext cx="2726708" cy="369332"/>
          </a:xfrm>
          <a:prstGeom prst="rect">
            <a:avLst/>
          </a:prstGeom>
          <a:noFill/>
        </p:spPr>
        <p:txBody>
          <a:bodyPr wrap="none" lIns="91440" tIns="45720" rIns="91440" bIns="45720" rtlCol="0" anchor="t">
            <a:spAutoFit/>
          </a:bodyPr>
          <a:lstStyle/>
          <a:p>
            <a:r>
              <a:rPr lang="en-US"/>
              <a:t>Improved influence on RUL</a:t>
            </a:r>
            <a:endParaRPr lang="en-SG"/>
          </a:p>
        </p:txBody>
      </p:sp>
    </p:spTree>
    <p:extLst>
      <p:ext uri="{BB962C8B-B14F-4D97-AF65-F5344CB8AC3E}">
        <p14:creationId xmlns:p14="http://schemas.microsoft.com/office/powerpoint/2010/main" val="194145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p:bldP spid="5"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1283956"/>
          </a:xfrm>
        </p:spPr>
        <p:txBody>
          <a:bodyPr/>
          <a:lstStyle/>
          <a:p>
            <a:r>
              <a:rPr lang="en-SG"/>
              <a:t>Time Series</a:t>
            </a:r>
            <a:endParaRPr lang="en-US"/>
          </a:p>
        </p:txBody>
      </p:sp>
      <p:sp>
        <p:nvSpPr>
          <p:cNvPr id="3" name="Subtitle 2"/>
          <p:cNvSpPr>
            <a:spLocks noGrp="1"/>
          </p:cNvSpPr>
          <p:nvPr>
            <p:ph type="subTitle" idx="1"/>
          </p:nvPr>
        </p:nvSpPr>
        <p:spPr>
          <a:xfrm>
            <a:off x="381000" y="1219200"/>
            <a:ext cx="8534400" cy="1147465"/>
          </a:xfrm>
        </p:spPr>
        <p:txBody>
          <a:bodyPr vert="horz" lIns="91440" tIns="45720" rIns="91440" bIns="45720" rtlCol="0" anchor="t">
            <a:normAutofit/>
          </a:bodyPr>
          <a:lstStyle/>
          <a:p>
            <a:r>
              <a:rPr lang="en-SG" b="1">
                <a:solidFill>
                  <a:srgbClr val="0070C0"/>
                </a:solidFill>
                <a:cs typeface="Calibri"/>
              </a:rPr>
              <a:t>XAI/Model for Multivariate Data</a:t>
            </a:r>
          </a:p>
        </p:txBody>
      </p:sp>
      <p:sp>
        <p:nvSpPr>
          <p:cNvPr id="10" name="TextBox 9"/>
          <p:cNvSpPr txBox="1"/>
          <p:nvPr/>
        </p:nvSpPr>
        <p:spPr>
          <a:xfrm>
            <a:off x="304800" y="1905000"/>
            <a:ext cx="3177601" cy="461665"/>
          </a:xfrm>
          <a:prstGeom prst="rect">
            <a:avLst/>
          </a:prstGeom>
          <a:solidFill>
            <a:schemeClr val="accent6"/>
          </a:solidFill>
          <a:ln w="38100">
            <a:solidFill>
              <a:schemeClr val="accent6"/>
            </a:solidFill>
          </a:ln>
        </p:spPr>
        <p:txBody>
          <a:bodyPr wrap="none" lIns="91440" tIns="45720" rIns="91440" bIns="45720" rtlCol="0" anchor="t">
            <a:spAutoFit/>
          </a:bodyPr>
          <a:lstStyle/>
          <a:p>
            <a:r>
              <a:rPr lang="en-SG" sz="2400" b="1" u="sng"/>
              <a:t>Vector Autoregression:</a:t>
            </a:r>
          </a:p>
        </p:txBody>
      </p:sp>
      <p:sp>
        <p:nvSpPr>
          <p:cNvPr id="6" name="TextBox 5">
            <a:extLst>
              <a:ext uri="{FF2B5EF4-FFF2-40B4-BE49-F238E27FC236}">
                <a16:creationId xmlns:a16="http://schemas.microsoft.com/office/drawing/2014/main" id="{2027316F-D207-96AF-8517-A3AFF9DC6DAA}"/>
              </a:ext>
            </a:extLst>
          </p:cNvPr>
          <p:cNvSpPr txBox="1"/>
          <p:nvPr/>
        </p:nvSpPr>
        <p:spPr>
          <a:xfrm>
            <a:off x="1661348" y="2408274"/>
            <a:ext cx="639021" cy="400110"/>
          </a:xfrm>
          <a:prstGeom prst="rect">
            <a:avLst/>
          </a:prstGeom>
          <a:noFill/>
        </p:spPr>
        <p:txBody>
          <a:bodyPr wrap="none" lIns="91440" tIns="45720" rIns="91440" bIns="45720" rtlCol="0" anchor="t">
            <a:spAutoFit/>
          </a:bodyPr>
          <a:lstStyle/>
          <a:p>
            <a:r>
              <a:rPr lang="en-SG" sz="2000">
                <a:cs typeface="Calibri"/>
              </a:rPr>
              <a:t>Pros</a:t>
            </a:r>
            <a:endParaRPr lang="en-SG" sz="2000"/>
          </a:p>
        </p:txBody>
      </p:sp>
      <p:sp>
        <p:nvSpPr>
          <p:cNvPr id="7" name="TextBox 6">
            <a:extLst>
              <a:ext uri="{FF2B5EF4-FFF2-40B4-BE49-F238E27FC236}">
                <a16:creationId xmlns:a16="http://schemas.microsoft.com/office/drawing/2014/main" id="{C7107508-5991-649F-D009-645DC7850EAD}"/>
              </a:ext>
            </a:extLst>
          </p:cNvPr>
          <p:cNvSpPr txBox="1"/>
          <p:nvPr/>
        </p:nvSpPr>
        <p:spPr>
          <a:xfrm>
            <a:off x="227918" y="2944988"/>
            <a:ext cx="3505882" cy="83099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SG" sz="1600">
                <a:cs typeface="Calibri"/>
              </a:rPr>
              <a:t>Can fit multivariate data, as compared to other Statistical models (ARIMA) </a:t>
            </a:r>
          </a:p>
        </p:txBody>
      </p:sp>
      <p:sp>
        <p:nvSpPr>
          <p:cNvPr id="4" name="TextBox 3">
            <a:extLst>
              <a:ext uri="{FF2B5EF4-FFF2-40B4-BE49-F238E27FC236}">
                <a16:creationId xmlns:a16="http://schemas.microsoft.com/office/drawing/2014/main" id="{E74D86DD-C806-D57B-24E8-6D89CE98865E}"/>
              </a:ext>
            </a:extLst>
          </p:cNvPr>
          <p:cNvSpPr txBox="1"/>
          <p:nvPr/>
        </p:nvSpPr>
        <p:spPr>
          <a:xfrm>
            <a:off x="7010400" y="2408274"/>
            <a:ext cx="691215" cy="400110"/>
          </a:xfrm>
          <a:prstGeom prst="rect">
            <a:avLst/>
          </a:prstGeom>
          <a:noFill/>
        </p:spPr>
        <p:txBody>
          <a:bodyPr wrap="none" lIns="91440" tIns="45720" rIns="91440" bIns="45720" rtlCol="0" anchor="t">
            <a:spAutoFit/>
          </a:bodyPr>
          <a:lstStyle/>
          <a:p>
            <a:r>
              <a:rPr lang="en-SG" sz="2000">
                <a:cs typeface="Calibri"/>
              </a:rPr>
              <a:t>Cons</a:t>
            </a:r>
            <a:endParaRPr lang="en-SG" sz="2000"/>
          </a:p>
        </p:txBody>
      </p:sp>
      <p:sp>
        <p:nvSpPr>
          <p:cNvPr id="5" name="TextBox 4">
            <a:extLst>
              <a:ext uri="{FF2B5EF4-FFF2-40B4-BE49-F238E27FC236}">
                <a16:creationId xmlns:a16="http://schemas.microsoft.com/office/drawing/2014/main" id="{1979141B-DE47-DFD3-89B6-AD8AA6E68081}"/>
              </a:ext>
            </a:extLst>
          </p:cNvPr>
          <p:cNvSpPr txBox="1"/>
          <p:nvPr/>
        </p:nvSpPr>
        <p:spPr>
          <a:xfrm>
            <a:off x="5486400" y="2942349"/>
            <a:ext cx="3505882" cy="83099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SG" sz="1600">
                <a:cs typeface="Calibri"/>
              </a:rPr>
              <a:t>“Interpretable Model” debatable due to different model assumptions, and/or different metrices used</a:t>
            </a:r>
            <a:endParaRPr lang="en-SG" sz="1400"/>
          </a:p>
        </p:txBody>
      </p:sp>
      <p:sp>
        <p:nvSpPr>
          <p:cNvPr id="8" name="TextBox 7">
            <a:extLst>
              <a:ext uri="{FF2B5EF4-FFF2-40B4-BE49-F238E27FC236}">
                <a16:creationId xmlns:a16="http://schemas.microsoft.com/office/drawing/2014/main" id="{2B280507-E601-76B9-C653-6CC7C124841B}"/>
              </a:ext>
            </a:extLst>
          </p:cNvPr>
          <p:cNvSpPr txBox="1"/>
          <p:nvPr/>
        </p:nvSpPr>
        <p:spPr>
          <a:xfrm>
            <a:off x="227918" y="4496651"/>
            <a:ext cx="1289264" cy="461665"/>
          </a:xfrm>
          <a:prstGeom prst="rect">
            <a:avLst/>
          </a:prstGeom>
          <a:solidFill>
            <a:schemeClr val="accent6"/>
          </a:solidFill>
          <a:ln w="38100">
            <a:solidFill>
              <a:schemeClr val="accent6"/>
            </a:solidFill>
          </a:ln>
        </p:spPr>
        <p:txBody>
          <a:bodyPr wrap="none" lIns="91440" tIns="45720" rIns="91440" bIns="45720" rtlCol="0" anchor="t">
            <a:spAutoFit/>
          </a:bodyPr>
          <a:lstStyle/>
          <a:p>
            <a:r>
              <a:rPr lang="en-SG" sz="2400" b="1" u="sng" err="1"/>
              <a:t>LioNETS</a:t>
            </a:r>
            <a:r>
              <a:rPr lang="en-SG" sz="2400" b="1" u="sng"/>
              <a:t>:</a:t>
            </a:r>
          </a:p>
        </p:txBody>
      </p:sp>
      <p:sp>
        <p:nvSpPr>
          <p:cNvPr id="12" name="TextBox 11">
            <a:extLst>
              <a:ext uri="{FF2B5EF4-FFF2-40B4-BE49-F238E27FC236}">
                <a16:creationId xmlns:a16="http://schemas.microsoft.com/office/drawing/2014/main" id="{E1D49849-09A2-079A-8039-8A51DDB32CA7}"/>
              </a:ext>
            </a:extLst>
          </p:cNvPr>
          <p:cNvSpPr txBox="1"/>
          <p:nvPr/>
        </p:nvSpPr>
        <p:spPr>
          <a:xfrm>
            <a:off x="140659" y="4948690"/>
            <a:ext cx="3505882" cy="107721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a:cs typeface="Calibri"/>
              </a:rPr>
              <a:t>Could be used for other data types like NLP</a:t>
            </a:r>
          </a:p>
          <a:p>
            <a:pPr marL="285750" indent="-285750">
              <a:buFont typeface="Arial" panose="020B0604020202020204" pitchFamily="34" charset="0"/>
              <a:buChar char="•"/>
            </a:pPr>
            <a:r>
              <a:rPr lang="en-US" sz="1600">
                <a:cs typeface="Calibri"/>
              </a:rPr>
              <a:t>Better than LIME (another XAI method)</a:t>
            </a:r>
            <a:endParaRPr lang="en-SG" sz="1600">
              <a:cs typeface="Calibri"/>
            </a:endParaRPr>
          </a:p>
        </p:txBody>
      </p:sp>
      <p:sp>
        <p:nvSpPr>
          <p:cNvPr id="13" name="TextBox 12">
            <a:extLst>
              <a:ext uri="{FF2B5EF4-FFF2-40B4-BE49-F238E27FC236}">
                <a16:creationId xmlns:a16="http://schemas.microsoft.com/office/drawing/2014/main" id="{EA8924BD-B8B6-6595-48A6-12C9DE402524}"/>
              </a:ext>
            </a:extLst>
          </p:cNvPr>
          <p:cNvSpPr txBox="1"/>
          <p:nvPr/>
        </p:nvSpPr>
        <p:spPr>
          <a:xfrm>
            <a:off x="5504873" y="4948690"/>
            <a:ext cx="3505882" cy="132343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SG" sz="1600">
                <a:cs typeface="Calibri"/>
              </a:rPr>
              <a:t>Model Specific due to Encoder-Decoder model architecture</a:t>
            </a:r>
            <a:endParaRPr lang="en-SG" sz="1400"/>
          </a:p>
          <a:p>
            <a:pPr marL="285750" indent="-285750">
              <a:buFont typeface="Arial" panose="020B0604020202020204" pitchFamily="34" charset="0"/>
              <a:buChar char="•"/>
            </a:pPr>
            <a:r>
              <a:rPr lang="en-SG" sz="1600">
                <a:cs typeface="Calibri"/>
              </a:rPr>
              <a:t>Lack of documentation </a:t>
            </a:r>
          </a:p>
          <a:p>
            <a:pPr marL="285750" indent="-285750">
              <a:buFont typeface="Arial" panose="020B0604020202020204" pitchFamily="34" charset="0"/>
              <a:buChar char="•"/>
            </a:pPr>
            <a:r>
              <a:rPr lang="en-SG" sz="1600">
                <a:cs typeface="Calibri"/>
              </a:rPr>
              <a:t>Need to train a decoder separately, using more resources/time</a:t>
            </a:r>
          </a:p>
        </p:txBody>
      </p:sp>
      <p:sp>
        <p:nvSpPr>
          <p:cNvPr id="14" name="TextBox 13">
            <a:extLst>
              <a:ext uri="{FF2B5EF4-FFF2-40B4-BE49-F238E27FC236}">
                <a16:creationId xmlns:a16="http://schemas.microsoft.com/office/drawing/2014/main" id="{0D3107C5-9341-A48B-B25B-AF5C0687569D}"/>
              </a:ext>
            </a:extLst>
          </p:cNvPr>
          <p:cNvSpPr txBox="1"/>
          <p:nvPr/>
        </p:nvSpPr>
        <p:spPr>
          <a:xfrm>
            <a:off x="207136" y="3752242"/>
            <a:ext cx="3505882" cy="584775"/>
          </a:xfrm>
          <a:prstGeom prst="rect">
            <a:avLst/>
          </a:prstGeom>
          <a:noFill/>
        </p:spPr>
        <p:txBody>
          <a:bodyPr wrap="square" lIns="91440" tIns="45720" rIns="91440" bIns="45720" rtlCol="0" anchor="t">
            <a:spAutoFit/>
          </a:bodyPr>
          <a:lstStyle/>
          <a:p>
            <a:r>
              <a:rPr lang="en-SG" sz="1600" u="sng">
                <a:cs typeface="Calibri"/>
              </a:rPr>
              <a:t>Useful for?</a:t>
            </a:r>
            <a:br>
              <a:rPr lang="en-SG" sz="1600">
                <a:cs typeface="Calibri"/>
              </a:rPr>
            </a:br>
            <a:r>
              <a:rPr lang="en-SG" sz="1600">
                <a:cs typeface="Calibri"/>
              </a:rPr>
              <a:t>(Potentially) AI Engineer</a:t>
            </a:r>
          </a:p>
        </p:txBody>
      </p:sp>
      <p:sp>
        <p:nvSpPr>
          <p:cNvPr id="15" name="TextBox 14">
            <a:extLst>
              <a:ext uri="{FF2B5EF4-FFF2-40B4-BE49-F238E27FC236}">
                <a16:creationId xmlns:a16="http://schemas.microsoft.com/office/drawing/2014/main" id="{1757E3FE-FAAF-7805-4B42-BAFDCC43AF15}"/>
              </a:ext>
            </a:extLst>
          </p:cNvPr>
          <p:cNvSpPr txBox="1"/>
          <p:nvPr/>
        </p:nvSpPr>
        <p:spPr>
          <a:xfrm>
            <a:off x="140659" y="6025908"/>
            <a:ext cx="3505882" cy="584775"/>
          </a:xfrm>
          <a:prstGeom prst="rect">
            <a:avLst/>
          </a:prstGeom>
          <a:noFill/>
        </p:spPr>
        <p:txBody>
          <a:bodyPr wrap="square" lIns="91440" tIns="45720" rIns="91440" bIns="45720" rtlCol="0" anchor="t">
            <a:spAutoFit/>
          </a:bodyPr>
          <a:lstStyle/>
          <a:p>
            <a:r>
              <a:rPr lang="en-SG" sz="1600" u="sng">
                <a:cs typeface="Calibri"/>
              </a:rPr>
              <a:t>Useful for?</a:t>
            </a:r>
          </a:p>
          <a:p>
            <a:r>
              <a:rPr lang="en-SG" sz="1600">
                <a:cs typeface="Calibri"/>
              </a:rPr>
              <a:t>AI Engineer, Auditors</a:t>
            </a:r>
          </a:p>
        </p:txBody>
      </p:sp>
    </p:spTree>
    <p:extLst>
      <p:ext uri="{BB962C8B-B14F-4D97-AF65-F5344CB8AC3E}">
        <p14:creationId xmlns:p14="http://schemas.microsoft.com/office/powerpoint/2010/main" val="137395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p:bldP spid="7" grpId="0"/>
      <p:bldP spid="4" grpId="0"/>
      <p:bldP spid="5" grpId="0"/>
      <p:bldP spid="8" grpId="0" animBg="1"/>
      <p:bldP spid="12" grpId="0"/>
      <p:bldP spid="13" grpId="0"/>
      <p:bldP spid="14"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1292816"/>
          </a:xfrm>
        </p:spPr>
        <p:txBody>
          <a:bodyPr/>
          <a:lstStyle/>
          <a:p>
            <a:r>
              <a:rPr lang="en-SG"/>
              <a:t>Time Series</a:t>
            </a:r>
            <a:endParaRPr lang="en-US"/>
          </a:p>
        </p:txBody>
      </p:sp>
      <p:sp>
        <p:nvSpPr>
          <p:cNvPr id="3" name="Subtitle 2"/>
          <p:cNvSpPr>
            <a:spLocks noGrp="1"/>
          </p:cNvSpPr>
          <p:nvPr>
            <p:ph type="subTitle" idx="1"/>
          </p:nvPr>
        </p:nvSpPr>
        <p:spPr>
          <a:xfrm>
            <a:off x="381000" y="1219200"/>
            <a:ext cx="8534400" cy="1752600"/>
          </a:xfrm>
        </p:spPr>
        <p:txBody>
          <a:bodyPr vert="horz" lIns="91440" tIns="45720" rIns="91440" bIns="45720" rtlCol="0" anchor="t">
            <a:normAutofit/>
          </a:bodyPr>
          <a:lstStyle/>
          <a:p>
            <a:r>
              <a:rPr lang="en-SG" b="1">
                <a:solidFill>
                  <a:srgbClr val="0070C0"/>
                </a:solidFill>
                <a:cs typeface="Calibri"/>
              </a:rPr>
              <a:t>Univariate Data</a:t>
            </a:r>
          </a:p>
        </p:txBody>
      </p:sp>
      <p:sp>
        <p:nvSpPr>
          <p:cNvPr id="10" name="TextBox 9"/>
          <p:cNvSpPr txBox="1"/>
          <p:nvPr/>
        </p:nvSpPr>
        <p:spPr>
          <a:xfrm>
            <a:off x="304800" y="1905000"/>
            <a:ext cx="3682547" cy="461665"/>
          </a:xfrm>
          <a:prstGeom prst="rect">
            <a:avLst/>
          </a:prstGeom>
          <a:solidFill>
            <a:schemeClr val="accent6"/>
          </a:solidFill>
          <a:ln w="38100">
            <a:solidFill>
              <a:schemeClr val="accent6"/>
            </a:solidFill>
          </a:ln>
        </p:spPr>
        <p:txBody>
          <a:bodyPr wrap="none" lIns="91440" tIns="45720" rIns="91440" bIns="45720" rtlCol="0" anchor="t">
            <a:spAutoFit/>
          </a:bodyPr>
          <a:lstStyle/>
          <a:p>
            <a:r>
              <a:rPr lang="en-SG" sz="2400" b="1" u="sng"/>
              <a:t>Facebook’s Neural Prophet:</a:t>
            </a:r>
          </a:p>
        </p:txBody>
      </p:sp>
      <p:sp>
        <p:nvSpPr>
          <p:cNvPr id="8" name="TextBox 7"/>
          <p:cNvSpPr txBox="1"/>
          <p:nvPr/>
        </p:nvSpPr>
        <p:spPr>
          <a:xfrm>
            <a:off x="304800" y="2590800"/>
            <a:ext cx="8064772" cy="707886"/>
          </a:xfrm>
          <a:prstGeom prst="rect">
            <a:avLst/>
          </a:prstGeom>
          <a:noFill/>
        </p:spPr>
        <p:txBody>
          <a:bodyPr wrap="none" lIns="91440" tIns="45720" rIns="91440" bIns="45720" rtlCol="0" anchor="t">
            <a:spAutoFit/>
          </a:bodyPr>
          <a:lstStyle/>
          <a:p>
            <a:pPr marL="342900" indent="-342900">
              <a:buFont typeface="Arial" panose="020B0604020202020204" pitchFamily="34" charset="0"/>
              <a:buChar char="•"/>
            </a:pPr>
            <a:r>
              <a:rPr lang="en-SG" sz="2000">
                <a:cs typeface="Calibri"/>
              </a:rPr>
              <a:t>Incorporates both Statistical modelling and Neural Network Architecture</a:t>
            </a:r>
            <a:endParaRPr lang="en-SG" sz="2000"/>
          </a:p>
          <a:p>
            <a:pPr marL="342900" indent="-342900">
              <a:buFont typeface="Arial" panose="020B0604020202020204" pitchFamily="34" charset="0"/>
              <a:buChar char="•"/>
            </a:pPr>
            <a:r>
              <a:rPr lang="en-SG" sz="2000">
                <a:cs typeface="Calibri"/>
              </a:rPr>
              <a:t>Able to Decompose Time Series and perform Time Series Forecasting </a:t>
            </a:r>
          </a:p>
        </p:txBody>
      </p:sp>
      <p:pic>
        <p:nvPicPr>
          <p:cNvPr id="4" name="Picture 3">
            <a:extLst>
              <a:ext uri="{FF2B5EF4-FFF2-40B4-BE49-F238E27FC236}">
                <a16:creationId xmlns:a16="http://schemas.microsoft.com/office/drawing/2014/main" id="{B6719339-C84E-3533-FC8D-369C69428408}"/>
              </a:ext>
            </a:extLst>
          </p:cNvPr>
          <p:cNvPicPr>
            <a:picLocks noChangeAspect="1"/>
          </p:cNvPicPr>
          <p:nvPr/>
        </p:nvPicPr>
        <p:blipFill rotWithShape="1">
          <a:blip r:embed="rId2"/>
          <a:srcRect l="7507" t="11564" r="8163" b="4218"/>
          <a:stretch/>
        </p:blipFill>
        <p:spPr>
          <a:xfrm>
            <a:off x="1703616" y="3385840"/>
            <a:ext cx="5736768" cy="3222625"/>
          </a:xfrm>
          <a:prstGeom prst="rect">
            <a:avLst/>
          </a:prstGeom>
        </p:spPr>
      </p:pic>
    </p:spTree>
    <p:extLst>
      <p:ext uri="{BB962C8B-B14F-4D97-AF65-F5344CB8AC3E}">
        <p14:creationId xmlns:p14="http://schemas.microsoft.com/office/powerpoint/2010/main" val="270462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67340"/>
            <a:ext cx="8534400" cy="1301677"/>
          </a:xfrm>
        </p:spPr>
        <p:txBody>
          <a:bodyPr/>
          <a:lstStyle/>
          <a:p>
            <a:r>
              <a:rPr lang="en-SG"/>
              <a:t>Time Series</a:t>
            </a:r>
            <a:endParaRPr lang="en-US"/>
          </a:p>
        </p:txBody>
      </p:sp>
      <p:sp>
        <p:nvSpPr>
          <p:cNvPr id="3" name="Subtitle 2"/>
          <p:cNvSpPr>
            <a:spLocks noGrp="1"/>
          </p:cNvSpPr>
          <p:nvPr>
            <p:ph type="subTitle" idx="1"/>
          </p:nvPr>
        </p:nvSpPr>
        <p:spPr>
          <a:xfrm>
            <a:off x="381000" y="1219200"/>
            <a:ext cx="8534400" cy="1752600"/>
          </a:xfrm>
        </p:spPr>
        <p:txBody>
          <a:bodyPr vert="horz" lIns="91440" tIns="45720" rIns="91440" bIns="45720" rtlCol="0" anchor="t">
            <a:normAutofit/>
          </a:bodyPr>
          <a:lstStyle/>
          <a:p>
            <a:r>
              <a:rPr lang="en-SG" b="1">
                <a:solidFill>
                  <a:srgbClr val="0070C0"/>
                </a:solidFill>
                <a:cs typeface="Calibri"/>
              </a:rPr>
              <a:t>Univariate Data</a:t>
            </a:r>
          </a:p>
        </p:txBody>
      </p:sp>
      <p:sp>
        <p:nvSpPr>
          <p:cNvPr id="10" name="TextBox 9"/>
          <p:cNvSpPr txBox="1"/>
          <p:nvPr/>
        </p:nvSpPr>
        <p:spPr>
          <a:xfrm>
            <a:off x="304800" y="1905000"/>
            <a:ext cx="3682547" cy="461665"/>
          </a:xfrm>
          <a:prstGeom prst="rect">
            <a:avLst/>
          </a:prstGeom>
          <a:solidFill>
            <a:schemeClr val="accent6"/>
          </a:solidFill>
          <a:ln w="38100">
            <a:solidFill>
              <a:schemeClr val="accent6"/>
            </a:solidFill>
          </a:ln>
        </p:spPr>
        <p:txBody>
          <a:bodyPr wrap="none" lIns="91440" tIns="45720" rIns="91440" bIns="45720" rtlCol="0" anchor="t">
            <a:spAutoFit/>
          </a:bodyPr>
          <a:lstStyle/>
          <a:p>
            <a:r>
              <a:rPr lang="en-SG" sz="2400" b="1" u="sng"/>
              <a:t>Facebook’s Neural Prophet:</a:t>
            </a:r>
          </a:p>
        </p:txBody>
      </p:sp>
      <p:sp>
        <p:nvSpPr>
          <p:cNvPr id="8" name="TextBox 7"/>
          <p:cNvSpPr txBox="1"/>
          <p:nvPr/>
        </p:nvSpPr>
        <p:spPr>
          <a:xfrm>
            <a:off x="304800" y="2590800"/>
            <a:ext cx="5067606" cy="707886"/>
          </a:xfrm>
          <a:prstGeom prst="rect">
            <a:avLst/>
          </a:prstGeom>
          <a:noFill/>
        </p:spPr>
        <p:txBody>
          <a:bodyPr wrap="none" lIns="91440" tIns="45720" rIns="91440" bIns="45720" rtlCol="0" anchor="t">
            <a:spAutoFit/>
          </a:bodyPr>
          <a:lstStyle/>
          <a:p>
            <a:r>
              <a:rPr lang="en-SG" sz="2000">
                <a:cs typeface="Calibri"/>
              </a:rPr>
              <a:t>Solar Irradiance Data in San Francisco City, USA</a:t>
            </a:r>
            <a:endParaRPr lang="en-SG" sz="2000"/>
          </a:p>
          <a:p>
            <a:endParaRPr lang="en-SG" sz="2000"/>
          </a:p>
        </p:txBody>
      </p:sp>
      <p:pic>
        <p:nvPicPr>
          <p:cNvPr id="5" name="Picture 2">
            <a:extLst>
              <a:ext uri="{FF2B5EF4-FFF2-40B4-BE49-F238E27FC236}">
                <a16:creationId xmlns:a16="http://schemas.microsoft.com/office/drawing/2014/main" id="{D79DE1A1-BDFB-766D-01E4-C9DC98F7C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195935"/>
            <a:ext cx="3811725" cy="3440084"/>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a:extLst>
              <a:ext uri="{FF2B5EF4-FFF2-40B4-BE49-F238E27FC236}">
                <a16:creationId xmlns:a16="http://schemas.microsoft.com/office/drawing/2014/main" id="{516E5FD4-E2DB-3D7F-4A8C-48D2E21ED8EF}"/>
              </a:ext>
            </a:extLst>
          </p:cNvPr>
          <p:cNvPicPr>
            <a:picLocks noChangeAspect="1"/>
          </p:cNvPicPr>
          <p:nvPr/>
        </p:nvPicPr>
        <p:blipFill>
          <a:blip r:embed="rId3"/>
          <a:stretch>
            <a:fillRect/>
          </a:stretch>
        </p:blipFill>
        <p:spPr>
          <a:xfrm>
            <a:off x="4267200" y="5505450"/>
            <a:ext cx="4798875" cy="666750"/>
          </a:xfrm>
          <a:prstGeom prst="rect">
            <a:avLst/>
          </a:prstGeom>
        </p:spPr>
      </p:pic>
      <p:pic>
        <p:nvPicPr>
          <p:cNvPr id="7" name="Picture 6">
            <a:extLst>
              <a:ext uri="{FF2B5EF4-FFF2-40B4-BE49-F238E27FC236}">
                <a16:creationId xmlns:a16="http://schemas.microsoft.com/office/drawing/2014/main" id="{6A79E16F-2C6E-9EF9-4A3E-E454F8BD4238}"/>
              </a:ext>
            </a:extLst>
          </p:cNvPr>
          <p:cNvPicPr>
            <a:picLocks noChangeAspect="1"/>
          </p:cNvPicPr>
          <p:nvPr/>
        </p:nvPicPr>
        <p:blipFill>
          <a:blip r:embed="rId4"/>
          <a:stretch>
            <a:fillRect/>
          </a:stretch>
        </p:blipFill>
        <p:spPr>
          <a:xfrm>
            <a:off x="4116525" y="3609976"/>
            <a:ext cx="4949550" cy="552450"/>
          </a:xfrm>
          <a:prstGeom prst="rect">
            <a:avLst/>
          </a:prstGeom>
        </p:spPr>
      </p:pic>
      <p:sp>
        <p:nvSpPr>
          <p:cNvPr id="9" name="TextBox 8">
            <a:extLst>
              <a:ext uri="{FF2B5EF4-FFF2-40B4-BE49-F238E27FC236}">
                <a16:creationId xmlns:a16="http://schemas.microsoft.com/office/drawing/2014/main" id="{10DF84E6-2939-8A74-4345-1606C585D689}"/>
              </a:ext>
            </a:extLst>
          </p:cNvPr>
          <p:cNvSpPr txBox="1"/>
          <p:nvPr/>
        </p:nvSpPr>
        <p:spPr>
          <a:xfrm>
            <a:off x="4148852" y="3138773"/>
            <a:ext cx="5466184" cy="830997"/>
          </a:xfrm>
          <a:prstGeom prst="rect">
            <a:avLst/>
          </a:prstGeom>
          <a:noFill/>
        </p:spPr>
        <p:txBody>
          <a:bodyPr wrap="square" rtlCol="0">
            <a:spAutoFit/>
          </a:bodyPr>
          <a:lstStyle/>
          <a:p>
            <a:r>
              <a:rPr lang="en-US" sz="1600" b="1"/>
              <a:t>(Baseline Method) Generic Statistical Approach:</a:t>
            </a:r>
          </a:p>
          <a:p>
            <a:endParaRPr lang="en-US" sz="1600"/>
          </a:p>
          <a:p>
            <a:endParaRPr lang="en-SG" sz="1600"/>
          </a:p>
        </p:txBody>
      </p:sp>
      <p:sp>
        <p:nvSpPr>
          <p:cNvPr id="11" name="TextBox 10">
            <a:extLst>
              <a:ext uri="{FF2B5EF4-FFF2-40B4-BE49-F238E27FC236}">
                <a16:creationId xmlns:a16="http://schemas.microsoft.com/office/drawing/2014/main" id="{39495940-1031-9DC0-78EC-59EF0B629F2E}"/>
              </a:ext>
            </a:extLst>
          </p:cNvPr>
          <p:cNvSpPr txBox="1"/>
          <p:nvPr/>
        </p:nvSpPr>
        <p:spPr>
          <a:xfrm>
            <a:off x="4148852" y="4245054"/>
            <a:ext cx="5147548" cy="1107996"/>
          </a:xfrm>
          <a:prstGeom prst="rect">
            <a:avLst/>
          </a:prstGeom>
          <a:noFill/>
        </p:spPr>
        <p:txBody>
          <a:bodyPr wrap="square" rtlCol="0">
            <a:spAutoFit/>
          </a:bodyPr>
          <a:lstStyle/>
          <a:p>
            <a:r>
              <a:rPr lang="en-US" b="1"/>
              <a:t>Using Neural Network Architecture (1 Step Ahead):  </a:t>
            </a:r>
          </a:p>
          <a:p>
            <a:r>
              <a:rPr lang="en-US" sz="1600"/>
              <a:t>AR Net Hidden Layer Dimension: 8</a:t>
            </a:r>
          </a:p>
          <a:p>
            <a:r>
              <a:rPr lang="en-US" sz="1600"/>
              <a:t>4 Hidden Layer(s)</a:t>
            </a:r>
          </a:p>
          <a:p>
            <a:r>
              <a:rPr lang="en-US" sz="1600"/>
              <a:t>Learning Rate: 0.003</a:t>
            </a:r>
            <a:endParaRPr lang="en-SG" sz="1600"/>
          </a:p>
        </p:txBody>
      </p:sp>
      <p:cxnSp>
        <p:nvCxnSpPr>
          <p:cNvPr id="12" name="Straight Arrow Connector 11">
            <a:extLst>
              <a:ext uri="{FF2B5EF4-FFF2-40B4-BE49-F238E27FC236}">
                <a16:creationId xmlns:a16="http://schemas.microsoft.com/office/drawing/2014/main" id="{0C815237-9A35-A6EE-C927-D57FF21D07A9}"/>
              </a:ext>
            </a:extLst>
          </p:cNvPr>
          <p:cNvCxnSpPr>
            <a:cxnSpLocks/>
          </p:cNvCxnSpPr>
          <p:nvPr/>
        </p:nvCxnSpPr>
        <p:spPr>
          <a:xfrm>
            <a:off x="1528730" y="4800600"/>
            <a:ext cx="1443070"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CC66A713-74D5-4424-F664-371F17627F18}"/>
              </a:ext>
            </a:extLst>
          </p:cNvPr>
          <p:cNvCxnSpPr>
            <a:cxnSpLocks/>
          </p:cNvCxnSpPr>
          <p:nvPr/>
        </p:nvCxnSpPr>
        <p:spPr>
          <a:xfrm>
            <a:off x="1905000" y="6096000"/>
            <a:ext cx="1066800"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7045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1"/>
            <a:ext cx="851299"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565A98-12E0-91AB-CD2B-B307A29F3BD6}"/>
              </a:ext>
            </a:extLst>
          </p:cNvPr>
          <p:cNvSpPr>
            <a:spLocks noGrp="1"/>
          </p:cNvSpPr>
          <p:nvPr>
            <p:ph type="title"/>
          </p:nvPr>
        </p:nvSpPr>
        <p:spPr>
          <a:xfrm>
            <a:off x="628650" y="365125"/>
            <a:ext cx="7886700" cy="1325563"/>
          </a:xfrm>
        </p:spPr>
        <p:txBody>
          <a:bodyPr>
            <a:normAutofit/>
          </a:bodyPr>
          <a:lstStyle/>
          <a:p>
            <a:pPr algn="ctr"/>
            <a:r>
              <a:rPr lang="en-US" sz="5400">
                <a:ea typeface="+mj-lt"/>
                <a:cs typeface="+mj-lt"/>
              </a:rPr>
              <a:t>Understanding XAI</a:t>
            </a:r>
            <a:endParaRPr lang="en-US" sz="5400">
              <a:cs typeface="Calibri Light"/>
            </a:endParaRP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93647" y="2693652"/>
            <a:ext cx="4083433"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42C2EAD-F3A5-5A15-E386-26D8EAD5FCD2}"/>
              </a:ext>
            </a:extLst>
          </p:cNvPr>
          <p:cNvSpPr>
            <a:spLocks noGrp="1"/>
          </p:cNvSpPr>
          <p:nvPr>
            <p:ph idx="1"/>
          </p:nvPr>
        </p:nvSpPr>
        <p:spPr>
          <a:xfrm>
            <a:off x="628650" y="1825625"/>
            <a:ext cx="7886700" cy="4351338"/>
          </a:xfrm>
        </p:spPr>
        <p:txBody>
          <a:bodyPr vert="horz" lIns="91440" tIns="45720" rIns="91440" bIns="45720" rtlCol="0" anchor="t">
            <a:normAutofit/>
          </a:bodyPr>
          <a:lstStyle/>
          <a:p>
            <a:r>
              <a:rPr lang="en-US" sz="1700" b="1">
                <a:ea typeface="+mn-lt"/>
                <a:cs typeface="+mn-lt"/>
              </a:rPr>
              <a:t>The focus of XAI usually falls towards local interpretability</a:t>
            </a:r>
          </a:p>
          <a:p>
            <a:pPr lvl="1"/>
            <a:r>
              <a:rPr lang="en-US" sz="1700">
                <a:ea typeface="+mn-lt"/>
                <a:cs typeface="+mn-lt"/>
              </a:rPr>
              <a:t>Understanding of the </a:t>
            </a:r>
            <a:r>
              <a:rPr lang="en-US" sz="1700" err="1">
                <a:ea typeface="+mn-lt"/>
                <a:cs typeface="+mn-lt"/>
              </a:rPr>
              <a:t>datasets’</a:t>
            </a:r>
            <a:r>
              <a:rPr lang="en-US" sz="1700">
                <a:ea typeface="+mn-lt"/>
                <a:cs typeface="+mn-lt"/>
              </a:rPr>
              <a:t> attribute and features and their co-relationship between each other for the best suitable outcome</a:t>
            </a:r>
            <a:endParaRPr lang="en-US"/>
          </a:p>
          <a:p>
            <a:pPr lvl="1"/>
            <a:endParaRPr lang="en-US" sz="1700">
              <a:ea typeface="+mn-lt"/>
              <a:cs typeface="+mn-lt"/>
            </a:endParaRPr>
          </a:p>
          <a:p>
            <a:r>
              <a:rPr lang="en-US" sz="1700" b="1">
                <a:ea typeface="+mn-lt"/>
                <a:cs typeface="+mn-lt"/>
              </a:rPr>
              <a:t>Models can be replicate to suit various scenario thru retraining</a:t>
            </a:r>
          </a:p>
          <a:p>
            <a:pPr lvl="1"/>
            <a:r>
              <a:rPr lang="en-US" sz="1700">
                <a:ea typeface="+mn-lt"/>
                <a:cs typeface="+mn-lt"/>
              </a:rPr>
              <a:t>Why is it not feasible to apply XAI methodology on a complex model(global)?</a:t>
            </a:r>
          </a:p>
          <a:p>
            <a:pPr lvl="1"/>
            <a:r>
              <a:rPr lang="en-US" sz="1700">
                <a:ea typeface="+mn-lt"/>
                <a:cs typeface="+mn-lt"/>
              </a:rPr>
              <a:t>Not ideal due to the need to take into consideration significant large inputs</a:t>
            </a:r>
            <a:endParaRPr lang="en-US" sz="1700">
              <a:cs typeface="Calibri"/>
            </a:endParaRPr>
          </a:p>
          <a:p>
            <a:endParaRPr lang="en-US" sz="1700">
              <a:cs typeface="Calibri"/>
            </a:endParaRPr>
          </a:p>
        </p:txBody>
      </p:sp>
    </p:spTree>
    <p:extLst>
      <p:ext uri="{BB962C8B-B14F-4D97-AF65-F5344CB8AC3E}">
        <p14:creationId xmlns:p14="http://schemas.microsoft.com/office/powerpoint/2010/main" val="31633292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4176"/>
            <a:ext cx="8534400" cy="1345979"/>
          </a:xfrm>
        </p:spPr>
        <p:txBody>
          <a:bodyPr/>
          <a:lstStyle/>
          <a:p>
            <a:r>
              <a:rPr lang="en-SG"/>
              <a:t>Time Series</a:t>
            </a:r>
            <a:endParaRPr lang="en-US"/>
          </a:p>
        </p:txBody>
      </p:sp>
      <p:sp>
        <p:nvSpPr>
          <p:cNvPr id="3" name="Subtitle 2"/>
          <p:cNvSpPr>
            <a:spLocks noGrp="1"/>
          </p:cNvSpPr>
          <p:nvPr>
            <p:ph type="subTitle" idx="1"/>
          </p:nvPr>
        </p:nvSpPr>
        <p:spPr>
          <a:xfrm>
            <a:off x="381000" y="1201479"/>
            <a:ext cx="8534400" cy="1147465"/>
          </a:xfrm>
        </p:spPr>
        <p:txBody>
          <a:bodyPr vert="horz" lIns="91440" tIns="45720" rIns="91440" bIns="45720" rtlCol="0" anchor="t">
            <a:normAutofit/>
          </a:bodyPr>
          <a:lstStyle/>
          <a:p>
            <a:r>
              <a:rPr lang="en-SG" b="1">
                <a:solidFill>
                  <a:srgbClr val="0070C0"/>
                </a:solidFill>
                <a:cs typeface="Calibri"/>
              </a:rPr>
              <a:t>Univariate Data</a:t>
            </a:r>
          </a:p>
        </p:txBody>
      </p:sp>
      <p:sp>
        <p:nvSpPr>
          <p:cNvPr id="10" name="TextBox 9"/>
          <p:cNvSpPr txBox="1"/>
          <p:nvPr/>
        </p:nvSpPr>
        <p:spPr>
          <a:xfrm>
            <a:off x="304800" y="1905000"/>
            <a:ext cx="2215863" cy="461665"/>
          </a:xfrm>
          <a:prstGeom prst="rect">
            <a:avLst/>
          </a:prstGeom>
          <a:solidFill>
            <a:schemeClr val="accent6"/>
          </a:solidFill>
          <a:ln w="38100">
            <a:solidFill>
              <a:schemeClr val="accent6"/>
            </a:solidFill>
          </a:ln>
        </p:spPr>
        <p:txBody>
          <a:bodyPr wrap="none" lIns="91440" tIns="45720" rIns="91440" bIns="45720" rtlCol="0" anchor="t">
            <a:spAutoFit/>
          </a:bodyPr>
          <a:lstStyle/>
          <a:p>
            <a:r>
              <a:rPr lang="en-SG" sz="2400" b="1" u="sng"/>
              <a:t>Neural Prophet:</a:t>
            </a:r>
          </a:p>
        </p:txBody>
      </p:sp>
      <p:sp>
        <p:nvSpPr>
          <p:cNvPr id="6" name="TextBox 5">
            <a:extLst>
              <a:ext uri="{FF2B5EF4-FFF2-40B4-BE49-F238E27FC236}">
                <a16:creationId xmlns:a16="http://schemas.microsoft.com/office/drawing/2014/main" id="{2027316F-D207-96AF-8517-A3AFF9DC6DAA}"/>
              </a:ext>
            </a:extLst>
          </p:cNvPr>
          <p:cNvSpPr txBox="1"/>
          <p:nvPr/>
        </p:nvSpPr>
        <p:spPr>
          <a:xfrm>
            <a:off x="1661348" y="2514600"/>
            <a:ext cx="639021" cy="400110"/>
          </a:xfrm>
          <a:prstGeom prst="rect">
            <a:avLst/>
          </a:prstGeom>
          <a:noFill/>
        </p:spPr>
        <p:txBody>
          <a:bodyPr wrap="none" lIns="91440" tIns="45720" rIns="91440" bIns="45720" rtlCol="0" anchor="t">
            <a:spAutoFit/>
          </a:bodyPr>
          <a:lstStyle/>
          <a:p>
            <a:r>
              <a:rPr lang="en-SG" sz="2000">
                <a:cs typeface="Calibri"/>
              </a:rPr>
              <a:t>Pros</a:t>
            </a:r>
            <a:endParaRPr lang="en-SG" sz="2000"/>
          </a:p>
        </p:txBody>
      </p:sp>
      <p:sp>
        <p:nvSpPr>
          <p:cNvPr id="7" name="TextBox 6">
            <a:extLst>
              <a:ext uri="{FF2B5EF4-FFF2-40B4-BE49-F238E27FC236}">
                <a16:creationId xmlns:a16="http://schemas.microsoft.com/office/drawing/2014/main" id="{C7107508-5991-649F-D009-645DC7850EAD}"/>
              </a:ext>
            </a:extLst>
          </p:cNvPr>
          <p:cNvSpPr txBox="1"/>
          <p:nvPr/>
        </p:nvSpPr>
        <p:spPr>
          <a:xfrm>
            <a:off x="227918" y="3051314"/>
            <a:ext cx="4344082" cy="255454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a:cs typeface="Calibri"/>
              </a:rPr>
              <a:t>Combines both Statistical and Neural Network architecture</a:t>
            </a:r>
          </a:p>
          <a:p>
            <a:pPr marL="285750" indent="-285750">
              <a:buFont typeface="Arial" panose="020B0604020202020204" pitchFamily="34" charset="0"/>
              <a:buChar char="•"/>
            </a:pPr>
            <a:r>
              <a:rPr lang="en-US" sz="2000">
                <a:cs typeface="Calibri"/>
              </a:rPr>
              <a:t>Good documentation and clear Enhancement Goals</a:t>
            </a:r>
          </a:p>
          <a:p>
            <a:pPr marL="285750" indent="-285750">
              <a:buFont typeface="Arial" panose="020B0604020202020204" pitchFamily="34" charset="0"/>
              <a:buChar char="•"/>
            </a:pPr>
            <a:r>
              <a:rPr lang="en-US" sz="2000">
                <a:cs typeface="Calibri"/>
              </a:rPr>
              <a:t>Highly </a:t>
            </a:r>
            <a:r>
              <a:rPr lang="en-US" sz="2000" err="1">
                <a:cs typeface="Calibri"/>
              </a:rPr>
              <a:t>customisable</a:t>
            </a:r>
            <a:r>
              <a:rPr lang="en-US" sz="2000">
                <a:cs typeface="Calibri"/>
              </a:rPr>
              <a:t> through many hyperparameters both from statistical and neural network</a:t>
            </a:r>
          </a:p>
          <a:p>
            <a:pPr marL="285750" indent="-285750">
              <a:buFont typeface="Arial" panose="020B0604020202020204" pitchFamily="34" charset="0"/>
              <a:buChar char="•"/>
            </a:pPr>
            <a:endParaRPr lang="en-SG" sz="2000">
              <a:cs typeface="Calibri"/>
            </a:endParaRPr>
          </a:p>
        </p:txBody>
      </p:sp>
      <p:sp>
        <p:nvSpPr>
          <p:cNvPr id="4" name="TextBox 3">
            <a:extLst>
              <a:ext uri="{FF2B5EF4-FFF2-40B4-BE49-F238E27FC236}">
                <a16:creationId xmlns:a16="http://schemas.microsoft.com/office/drawing/2014/main" id="{E74D86DD-C806-D57B-24E8-6D89CE98865E}"/>
              </a:ext>
            </a:extLst>
          </p:cNvPr>
          <p:cNvSpPr txBox="1"/>
          <p:nvPr/>
        </p:nvSpPr>
        <p:spPr>
          <a:xfrm>
            <a:off x="7010400" y="2514600"/>
            <a:ext cx="691215" cy="400110"/>
          </a:xfrm>
          <a:prstGeom prst="rect">
            <a:avLst/>
          </a:prstGeom>
          <a:noFill/>
        </p:spPr>
        <p:txBody>
          <a:bodyPr wrap="none" lIns="91440" tIns="45720" rIns="91440" bIns="45720" rtlCol="0" anchor="t">
            <a:spAutoFit/>
          </a:bodyPr>
          <a:lstStyle/>
          <a:p>
            <a:r>
              <a:rPr lang="en-SG" sz="2000">
                <a:cs typeface="Calibri"/>
              </a:rPr>
              <a:t>Cons</a:t>
            </a:r>
            <a:endParaRPr lang="en-SG" sz="2000"/>
          </a:p>
        </p:txBody>
      </p:sp>
      <p:sp>
        <p:nvSpPr>
          <p:cNvPr id="5" name="TextBox 4">
            <a:extLst>
              <a:ext uri="{FF2B5EF4-FFF2-40B4-BE49-F238E27FC236}">
                <a16:creationId xmlns:a16="http://schemas.microsoft.com/office/drawing/2014/main" id="{1979141B-DE47-DFD3-89B6-AD8AA6E68081}"/>
              </a:ext>
            </a:extLst>
          </p:cNvPr>
          <p:cNvSpPr txBox="1"/>
          <p:nvPr/>
        </p:nvSpPr>
        <p:spPr>
          <a:xfrm>
            <a:off x="4953000" y="3048675"/>
            <a:ext cx="4039282" cy="190821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a:cs typeface="Calibri"/>
              </a:rPr>
              <a:t>Doesn’t support Multivariate data</a:t>
            </a:r>
          </a:p>
          <a:p>
            <a:pPr marL="285750" indent="-285750">
              <a:buFont typeface="Arial" panose="020B0604020202020204" pitchFamily="34" charset="0"/>
              <a:buChar char="•"/>
            </a:pPr>
            <a:r>
              <a:rPr lang="en-US" sz="2000">
                <a:cs typeface="Calibri"/>
              </a:rPr>
              <a:t>Only works for CPU, could be GPU compatible in the future</a:t>
            </a:r>
          </a:p>
          <a:p>
            <a:pPr marL="285750" indent="-285750">
              <a:buFont typeface="Arial" panose="020B0604020202020204" pitchFamily="34" charset="0"/>
              <a:buChar char="•"/>
            </a:pPr>
            <a:r>
              <a:rPr lang="en-US" sz="2000">
                <a:cs typeface="Calibri"/>
              </a:rPr>
              <a:t>May not be beginner friendly due to too many hyperparameters</a:t>
            </a:r>
          </a:p>
          <a:p>
            <a:pPr marL="285750" indent="-285750">
              <a:buFont typeface="Arial" panose="020B0604020202020204" pitchFamily="34" charset="0"/>
              <a:buChar char="•"/>
            </a:pPr>
            <a:endParaRPr lang="en-SG"/>
          </a:p>
        </p:txBody>
      </p:sp>
      <p:sp>
        <p:nvSpPr>
          <p:cNvPr id="14" name="TextBox 13">
            <a:extLst>
              <a:ext uri="{FF2B5EF4-FFF2-40B4-BE49-F238E27FC236}">
                <a16:creationId xmlns:a16="http://schemas.microsoft.com/office/drawing/2014/main" id="{0D3107C5-9341-A48B-B25B-AF5C0687569D}"/>
              </a:ext>
            </a:extLst>
          </p:cNvPr>
          <p:cNvSpPr txBox="1"/>
          <p:nvPr/>
        </p:nvSpPr>
        <p:spPr>
          <a:xfrm>
            <a:off x="227917" y="6033731"/>
            <a:ext cx="3505882" cy="707886"/>
          </a:xfrm>
          <a:prstGeom prst="rect">
            <a:avLst/>
          </a:prstGeom>
          <a:noFill/>
        </p:spPr>
        <p:txBody>
          <a:bodyPr wrap="square" lIns="91440" tIns="45720" rIns="91440" bIns="45720" rtlCol="0" anchor="t">
            <a:spAutoFit/>
          </a:bodyPr>
          <a:lstStyle/>
          <a:p>
            <a:r>
              <a:rPr lang="en-SG" sz="2000" u="sng">
                <a:cs typeface="Calibri"/>
              </a:rPr>
              <a:t>Useful for?</a:t>
            </a:r>
            <a:br>
              <a:rPr lang="en-SG" sz="2000">
                <a:cs typeface="Calibri"/>
              </a:rPr>
            </a:br>
            <a:r>
              <a:rPr lang="en-SG" sz="2000">
                <a:cs typeface="Calibri"/>
              </a:rPr>
              <a:t>AI Engineer, Auditors</a:t>
            </a:r>
          </a:p>
        </p:txBody>
      </p:sp>
    </p:spTree>
    <p:extLst>
      <p:ext uri="{BB962C8B-B14F-4D97-AF65-F5344CB8AC3E}">
        <p14:creationId xmlns:p14="http://schemas.microsoft.com/office/powerpoint/2010/main" val="402997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p:bldP spid="7" grpId="0"/>
      <p:bldP spid="4" grpId="0"/>
      <p:bldP spid="5"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92149"/>
            <a:ext cx="8534400" cy="1470025"/>
          </a:xfrm>
        </p:spPr>
        <p:txBody>
          <a:bodyPr/>
          <a:lstStyle/>
          <a:p>
            <a:r>
              <a:rPr lang="en-SG"/>
              <a:t>Time Series</a:t>
            </a:r>
            <a:endParaRPr lang="en-US"/>
          </a:p>
        </p:txBody>
      </p:sp>
      <p:sp>
        <p:nvSpPr>
          <p:cNvPr id="3" name="Subtitle 2"/>
          <p:cNvSpPr>
            <a:spLocks noGrp="1"/>
          </p:cNvSpPr>
          <p:nvPr>
            <p:ph type="subTitle" idx="1"/>
          </p:nvPr>
        </p:nvSpPr>
        <p:spPr>
          <a:xfrm>
            <a:off x="381000" y="1307805"/>
            <a:ext cx="8534400" cy="1147465"/>
          </a:xfrm>
        </p:spPr>
        <p:txBody>
          <a:bodyPr vert="horz" lIns="91440" tIns="45720" rIns="91440" bIns="45720" rtlCol="0" anchor="t">
            <a:normAutofit/>
          </a:bodyPr>
          <a:lstStyle/>
          <a:p>
            <a:r>
              <a:rPr lang="en-SG" b="1">
                <a:solidFill>
                  <a:srgbClr val="0070C0"/>
                </a:solidFill>
                <a:cs typeface="Calibri"/>
              </a:rPr>
              <a:t>Closing Remarks</a:t>
            </a:r>
          </a:p>
        </p:txBody>
      </p:sp>
      <p:sp>
        <p:nvSpPr>
          <p:cNvPr id="7" name="TextBox 6">
            <a:extLst>
              <a:ext uri="{FF2B5EF4-FFF2-40B4-BE49-F238E27FC236}">
                <a16:creationId xmlns:a16="http://schemas.microsoft.com/office/drawing/2014/main" id="{C7107508-5991-649F-D009-645DC7850EAD}"/>
              </a:ext>
            </a:extLst>
          </p:cNvPr>
          <p:cNvSpPr txBox="1"/>
          <p:nvPr/>
        </p:nvSpPr>
        <p:spPr>
          <a:xfrm>
            <a:off x="227054" y="2133600"/>
            <a:ext cx="8612146" cy="2246769"/>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000"/>
              <a:t>Papers with publicly available code hard to find</a:t>
            </a:r>
          </a:p>
          <a:p>
            <a:pPr marL="800100" lvl="1" indent="-342900">
              <a:buFont typeface="Arial" panose="020B0604020202020204" pitchFamily="34" charset="0"/>
              <a:buChar char="•"/>
            </a:pPr>
            <a:r>
              <a:rPr lang="en-US" sz="2000"/>
              <a:t>XAI Method Under Development</a:t>
            </a:r>
          </a:p>
          <a:p>
            <a:pPr marL="800100" lvl="1" indent="-342900">
              <a:buFont typeface="Arial" panose="020B0604020202020204" pitchFamily="34" charset="0"/>
              <a:buChar char="•"/>
            </a:pPr>
            <a:r>
              <a:rPr lang="en-US" sz="2000"/>
              <a:t>Not releasing code due to “</a:t>
            </a:r>
            <a:r>
              <a:rPr lang="en-US" sz="2000" err="1"/>
              <a:t>commercialisation</a:t>
            </a:r>
            <a:r>
              <a:rPr lang="en-US" sz="2000"/>
              <a:t>” potential</a:t>
            </a:r>
          </a:p>
          <a:p>
            <a:pPr marL="800100" lvl="1" indent="-342900">
              <a:buFont typeface="Arial" panose="020B0604020202020204" pitchFamily="34" charset="0"/>
              <a:buChar char="•"/>
            </a:pPr>
            <a:r>
              <a:rPr lang="en-US" sz="2000"/>
              <a:t>Reluctance to share (proprietary) data</a:t>
            </a:r>
          </a:p>
          <a:p>
            <a:pPr marL="342900" indent="-342900">
              <a:buFont typeface="Arial" panose="020B0604020202020204" pitchFamily="34" charset="0"/>
              <a:buChar char="•"/>
            </a:pPr>
            <a:r>
              <a:rPr lang="en-US" sz="2000"/>
              <a:t>After doing research, doing Time Series using Neural Network Architecture seem novel</a:t>
            </a:r>
          </a:p>
          <a:p>
            <a:pPr marL="342900" indent="-342900">
              <a:buFont typeface="Arial" panose="020B0604020202020204" pitchFamily="34" charset="0"/>
              <a:buChar char="•"/>
            </a:pPr>
            <a:r>
              <a:rPr lang="en-US" sz="2000"/>
              <a:t>XAI on Time Series still has the potential to grow</a:t>
            </a:r>
          </a:p>
        </p:txBody>
      </p:sp>
    </p:spTree>
    <p:extLst>
      <p:ext uri="{BB962C8B-B14F-4D97-AF65-F5344CB8AC3E}">
        <p14:creationId xmlns:p14="http://schemas.microsoft.com/office/powerpoint/2010/main" val="109478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1470025"/>
          </a:xfrm>
        </p:spPr>
        <p:txBody>
          <a:bodyPr/>
          <a:lstStyle/>
          <a:p>
            <a:r>
              <a:rPr lang="en-SG" b="0" i="0">
                <a:solidFill>
                  <a:srgbClr val="000000"/>
                </a:solidFill>
                <a:effectLst/>
                <a:latin typeface="Calibri Light"/>
                <a:cs typeface="Calibri Light"/>
              </a:rPr>
              <a:t>A.I. Verify</a:t>
            </a:r>
            <a:endParaRPr lang="en-SG">
              <a:latin typeface="Calibri Light"/>
              <a:cs typeface="Calibri Light"/>
            </a:endParaRPr>
          </a:p>
        </p:txBody>
      </p:sp>
      <p:graphicFrame>
        <p:nvGraphicFramePr>
          <p:cNvPr id="12" name="Table 12">
            <a:extLst>
              <a:ext uri="{FF2B5EF4-FFF2-40B4-BE49-F238E27FC236}">
                <a16:creationId xmlns:a16="http://schemas.microsoft.com/office/drawing/2014/main" id="{D7A86E6B-D179-4F73-A708-6D366187FDD7}"/>
              </a:ext>
            </a:extLst>
          </p:cNvPr>
          <p:cNvGraphicFramePr>
            <a:graphicFrameLocks noGrp="1"/>
          </p:cNvGraphicFramePr>
          <p:nvPr>
            <p:extLst>
              <p:ext uri="{D42A27DB-BD31-4B8C-83A1-F6EECF244321}">
                <p14:modId xmlns:p14="http://schemas.microsoft.com/office/powerpoint/2010/main" val="233278098"/>
              </p:ext>
            </p:extLst>
          </p:nvPr>
        </p:nvGraphicFramePr>
        <p:xfrm>
          <a:off x="63909" y="3554980"/>
          <a:ext cx="9016182" cy="1920240"/>
        </p:xfrm>
        <a:graphic>
          <a:graphicData uri="http://schemas.openxmlformats.org/drawingml/2006/table">
            <a:tbl>
              <a:tblPr firstRow="1" bandRow="1">
                <a:tableStyleId>{93296810-A885-4BE3-A3E7-6D5BEEA58F35}</a:tableStyleId>
              </a:tblPr>
              <a:tblGrid>
                <a:gridCol w="1288026">
                  <a:extLst>
                    <a:ext uri="{9D8B030D-6E8A-4147-A177-3AD203B41FA5}">
                      <a16:colId xmlns:a16="http://schemas.microsoft.com/office/drawing/2014/main" val="3091170756"/>
                    </a:ext>
                  </a:extLst>
                </a:gridCol>
                <a:gridCol w="894737">
                  <a:extLst>
                    <a:ext uri="{9D8B030D-6E8A-4147-A177-3AD203B41FA5}">
                      <a16:colId xmlns:a16="http://schemas.microsoft.com/office/drawing/2014/main" val="466584518"/>
                    </a:ext>
                  </a:extLst>
                </a:gridCol>
                <a:gridCol w="1179871">
                  <a:extLst>
                    <a:ext uri="{9D8B030D-6E8A-4147-A177-3AD203B41FA5}">
                      <a16:colId xmlns:a16="http://schemas.microsoft.com/office/drawing/2014/main" val="775536979"/>
                    </a:ext>
                  </a:extLst>
                </a:gridCol>
                <a:gridCol w="747251">
                  <a:extLst>
                    <a:ext uri="{9D8B030D-6E8A-4147-A177-3AD203B41FA5}">
                      <a16:colId xmlns:a16="http://schemas.microsoft.com/office/drawing/2014/main" val="458012247"/>
                    </a:ext>
                  </a:extLst>
                </a:gridCol>
                <a:gridCol w="1179871">
                  <a:extLst>
                    <a:ext uri="{9D8B030D-6E8A-4147-A177-3AD203B41FA5}">
                      <a16:colId xmlns:a16="http://schemas.microsoft.com/office/drawing/2014/main" val="876554566"/>
                    </a:ext>
                  </a:extLst>
                </a:gridCol>
                <a:gridCol w="1356852">
                  <a:extLst>
                    <a:ext uri="{9D8B030D-6E8A-4147-A177-3AD203B41FA5}">
                      <a16:colId xmlns:a16="http://schemas.microsoft.com/office/drawing/2014/main" val="3182999426"/>
                    </a:ext>
                  </a:extLst>
                </a:gridCol>
                <a:gridCol w="2369574">
                  <a:extLst>
                    <a:ext uri="{9D8B030D-6E8A-4147-A177-3AD203B41FA5}">
                      <a16:colId xmlns:a16="http://schemas.microsoft.com/office/drawing/2014/main" val="3614177676"/>
                    </a:ext>
                  </a:extLst>
                </a:gridCol>
              </a:tblGrid>
              <a:tr h="559619">
                <a:tc>
                  <a:txBody>
                    <a:bodyPr/>
                    <a:lstStyle/>
                    <a:p>
                      <a:endParaRPr lang="en-SG"/>
                    </a:p>
                  </a:txBody>
                  <a:tcPr/>
                </a:tc>
                <a:tc>
                  <a:txBody>
                    <a:bodyPr/>
                    <a:lstStyle/>
                    <a:p>
                      <a:r>
                        <a:rPr lang="en-US"/>
                        <a:t>Tabular</a:t>
                      </a:r>
                      <a:endParaRPr lang="en-SG"/>
                    </a:p>
                  </a:txBody>
                  <a:tcPr/>
                </a:tc>
                <a:tc>
                  <a:txBody>
                    <a:bodyPr/>
                    <a:lstStyle/>
                    <a:p>
                      <a:r>
                        <a:rPr lang="en-US"/>
                        <a:t>Image</a:t>
                      </a:r>
                      <a:endParaRPr lang="en-SG"/>
                    </a:p>
                  </a:txBody>
                  <a:tcPr/>
                </a:tc>
                <a:tc>
                  <a:txBody>
                    <a:bodyPr/>
                    <a:lstStyle/>
                    <a:p>
                      <a:r>
                        <a:rPr lang="en-US"/>
                        <a:t>Text</a:t>
                      </a:r>
                      <a:endParaRPr lang="en-SG"/>
                    </a:p>
                  </a:txBody>
                  <a:tcPr/>
                </a:tc>
                <a:tc>
                  <a:txBody>
                    <a:bodyPr/>
                    <a:lstStyle/>
                    <a:p>
                      <a:r>
                        <a:rPr lang="en-US"/>
                        <a:t>Timeseries</a:t>
                      </a:r>
                      <a:endParaRPr lang="en-SG"/>
                    </a:p>
                  </a:txBody>
                  <a:tcPr/>
                </a:tc>
                <a:tc>
                  <a:txBody>
                    <a:bodyPr/>
                    <a:lstStyle/>
                    <a:p>
                      <a:r>
                        <a:rPr lang="en-US"/>
                        <a:t>XAI method</a:t>
                      </a:r>
                      <a:endParaRPr lang="en-SG"/>
                    </a:p>
                  </a:txBody>
                  <a:tcPr/>
                </a:tc>
                <a:tc>
                  <a:txBody>
                    <a:bodyPr/>
                    <a:lstStyle/>
                    <a:p>
                      <a:r>
                        <a:rPr lang="en-US"/>
                        <a:t>Adversarial attack</a:t>
                      </a:r>
                      <a:endParaRPr lang="en-SG"/>
                    </a:p>
                  </a:txBody>
                  <a:tcPr/>
                </a:tc>
                <a:extLst>
                  <a:ext uri="{0D108BD9-81ED-4DB2-BD59-A6C34878D82A}">
                    <a16:rowId xmlns:a16="http://schemas.microsoft.com/office/drawing/2014/main" val="1224494004"/>
                  </a:ext>
                </a:extLst>
              </a:tr>
              <a:tr h="583417">
                <a:tc>
                  <a:txBody>
                    <a:bodyPr/>
                    <a:lstStyle/>
                    <a:p>
                      <a:r>
                        <a:rPr lang="en-US"/>
                        <a:t>A.I verify</a:t>
                      </a:r>
                      <a:endParaRPr lang="en-SG"/>
                    </a:p>
                  </a:txBody>
                  <a:tcPr/>
                </a:tc>
                <a:tc>
                  <a:txBody>
                    <a:bodyPr/>
                    <a:lstStyle/>
                    <a:p>
                      <a:r>
                        <a:rPr lang="en-SG">
                          <a:sym typeface="Wingdings" panose="05000000000000000000" pitchFamily="2" charset="2"/>
                        </a:rPr>
                        <a:t></a:t>
                      </a:r>
                      <a:endParaRPr lang="en-SG"/>
                    </a:p>
                  </a:txBody>
                  <a:tcPr/>
                </a:tc>
                <a:tc>
                  <a:txBody>
                    <a:bodyPr/>
                    <a:lstStyle/>
                    <a:p>
                      <a:r>
                        <a:rPr lang="en-SG">
                          <a:sym typeface="Wingdings" panose="05000000000000000000" pitchFamily="2" charset="2"/>
                        </a:rPr>
                        <a:t>,limited</a:t>
                      </a:r>
                      <a:endParaRPr lang="en-SG"/>
                    </a:p>
                  </a:txBody>
                  <a:tcPr/>
                </a:tc>
                <a:tc>
                  <a:txBody>
                    <a:bodyPr/>
                    <a:lstStyle/>
                    <a:p>
                      <a:r>
                        <a:rPr lang="en-SG">
                          <a:sym typeface="Wingdings" panose="05000000000000000000" pitchFamily="2" charset="2"/>
                        </a:rPr>
                        <a:t></a:t>
                      </a:r>
                      <a:endParaRPr lang="en-SG"/>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sym typeface="Wingdings" panose="05000000000000000000" pitchFamily="2" charset="2"/>
                        </a:rPr>
                        <a:t></a:t>
                      </a:r>
                      <a:endParaRPr lang="en-SG"/>
                    </a:p>
                    <a:p>
                      <a:endParaRPr lang="en-SG"/>
                    </a:p>
                  </a:txBody>
                  <a:tcPr/>
                </a:tc>
                <a:tc>
                  <a:txBody>
                    <a:bodyPr/>
                    <a:lstStyle/>
                    <a:p>
                      <a:r>
                        <a:rPr lang="en-US" err="1"/>
                        <a:t>Lime,Shap</a:t>
                      </a:r>
                      <a:endParaRPr lang="en-SG"/>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sym typeface="Wingdings" panose="05000000000000000000" pitchFamily="2" charset="2"/>
                        </a:rPr>
                        <a:t>, AIF360</a:t>
                      </a:r>
                      <a:endParaRPr lang="en-SG"/>
                    </a:p>
                    <a:p>
                      <a:endParaRPr lang="en-SG"/>
                    </a:p>
                  </a:txBody>
                  <a:tcPr/>
                </a:tc>
                <a:extLst>
                  <a:ext uri="{0D108BD9-81ED-4DB2-BD59-A6C34878D82A}">
                    <a16:rowId xmlns:a16="http://schemas.microsoft.com/office/drawing/2014/main" val="858309241"/>
                  </a:ext>
                </a:extLst>
              </a:tr>
              <a:tr h="541626">
                <a:tc>
                  <a:txBody>
                    <a:bodyPr/>
                    <a:lstStyle/>
                    <a:p>
                      <a:r>
                        <a:rPr lang="en-US"/>
                        <a:t>Nvidia-RP-AI2labs</a:t>
                      </a:r>
                      <a:endParaRPr lang="en-SG"/>
                    </a:p>
                  </a:txBody>
                  <a:tcPr/>
                </a:tc>
                <a:tc>
                  <a:txBody>
                    <a:bodyPr/>
                    <a:lstStyle/>
                    <a:p>
                      <a:r>
                        <a:rPr lang="en-SG">
                          <a:sym typeface="Wingdings" panose="05000000000000000000" pitchFamily="2" charset="2"/>
                        </a:rPr>
                        <a:t></a:t>
                      </a:r>
                      <a:endParaRPr lang="en-SG"/>
                    </a:p>
                  </a:txBody>
                  <a:tcPr/>
                </a:tc>
                <a:tc>
                  <a:txBody>
                    <a:bodyPr/>
                    <a:lstStyle/>
                    <a:p>
                      <a:r>
                        <a:rPr lang="en-SG">
                          <a:sym typeface="Wingdings" panose="05000000000000000000" pitchFamily="2" charset="2"/>
                        </a:rPr>
                        <a:t></a:t>
                      </a:r>
                      <a:endParaRPr lang="en-SG"/>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sym typeface="Wingdings" panose="05000000000000000000" pitchFamily="2" charset="2"/>
                        </a:rPr>
                        <a:t></a:t>
                      </a:r>
                      <a:endParaRPr lang="en-SG"/>
                    </a:p>
                    <a:p>
                      <a:endParaRPr lang="en-SG"/>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sym typeface="Wingdings" panose="05000000000000000000" pitchFamily="2" charset="2"/>
                        </a:rPr>
                        <a:t></a:t>
                      </a:r>
                      <a:endParaRPr lang="en-SG"/>
                    </a:p>
                    <a:p>
                      <a:endParaRPr lang="en-SG"/>
                    </a:p>
                  </a:txBody>
                  <a:tcPr/>
                </a:tc>
                <a:tc>
                  <a:txBody>
                    <a:bodyPr/>
                    <a:lstStyle/>
                    <a:p>
                      <a:r>
                        <a:rPr lang="en-US"/>
                        <a:t>Various</a:t>
                      </a:r>
                      <a:endParaRPr lang="en-SG"/>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sym typeface="Wingdings" panose="05000000000000000000" pitchFamily="2" charset="2"/>
                        </a:rPr>
                        <a:t></a:t>
                      </a:r>
                      <a:endParaRPr lang="en-SG"/>
                    </a:p>
                    <a:p>
                      <a:endParaRPr lang="en-SG"/>
                    </a:p>
                  </a:txBody>
                  <a:tcPr/>
                </a:tc>
                <a:extLst>
                  <a:ext uri="{0D108BD9-81ED-4DB2-BD59-A6C34878D82A}">
                    <a16:rowId xmlns:a16="http://schemas.microsoft.com/office/drawing/2014/main" val="3345595158"/>
                  </a:ext>
                </a:extLst>
              </a:tr>
            </a:tbl>
          </a:graphicData>
        </a:graphic>
      </p:graphicFrame>
      <p:sp>
        <p:nvSpPr>
          <p:cNvPr id="13" name="TextBox 12">
            <a:extLst>
              <a:ext uri="{FF2B5EF4-FFF2-40B4-BE49-F238E27FC236}">
                <a16:creationId xmlns:a16="http://schemas.microsoft.com/office/drawing/2014/main" id="{1ECF283C-0EA4-462C-8D77-92DD278D37C1}"/>
              </a:ext>
            </a:extLst>
          </p:cNvPr>
          <p:cNvSpPr txBox="1"/>
          <p:nvPr/>
        </p:nvSpPr>
        <p:spPr>
          <a:xfrm>
            <a:off x="63909" y="1546225"/>
            <a:ext cx="8662219" cy="1938992"/>
          </a:xfrm>
          <a:prstGeom prst="rect">
            <a:avLst/>
          </a:prstGeom>
          <a:noFill/>
        </p:spPr>
        <p:txBody>
          <a:bodyPr wrap="square" rtlCol="0">
            <a:spAutoFit/>
          </a:bodyPr>
          <a:lstStyle/>
          <a:p>
            <a:pPr marL="342900" indent="-342900">
              <a:buFont typeface="Arial" panose="020B0604020202020204" pitchFamily="34" charset="0"/>
              <a:buChar char="•"/>
            </a:pPr>
            <a:r>
              <a:rPr lang="en-US" sz="2000"/>
              <a:t>World’s first AI Governance Testing Framework and Toolkit </a:t>
            </a:r>
            <a:endParaRPr lang="en-US" sz="2400"/>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Toolkit launched by IMDA and PDPC </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Currently at MVP and only selected companies can test</a:t>
            </a:r>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135076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1470025"/>
          </a:xfrm>
        </p:spPr>
        <p:txBody>
          <a:bodyPr/>
          <a:lstStyle/>
          <a:p>
            <a:r>
              <a:rPr lang="en-SG"/>
              <a:t>Conclusion</a:t>
            </a:r>
            <a:endParaRPr lang="en-US"/>
          </a:p>
        </p:txBody>
      </p:sp>
      <p:sp>
        <p:nvSpPr>
          <p:cNvPr id="6" name="TextBox 5">
            <a:extLst>
              <a:ext uri="{FF2B5EF4-FFF2-40B4-BE49-F238E27FC236}">
                <a16:creationId xmlns:a16="http://schemas.microsoft.com/office/drawing/2014/main" id="{D7C83788-0320-70CB-69F4-A19B83A636E4}"/>
              </a:ext>
            </a:extLst>
          </p:cNvPr>
          <p:cNvSpPr txBox="1"/>
          <p:nvPr/>
        </p:nvSpPr>
        <p:spPr>
          <a:xfrm>
            <a:off x="637953" y="1913860"/>
            <a:ext cx="777439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accent1"/>
                </a:solidFill>
                <a:ea typeface="+mn-lt"/>
                <a:cs typeface="+mn-lt"/>
              </a:rPr>
              <a:t>Making Artificial Intelligence understandable by all is essential to build trust and facilitate widespread adoption. The report explored and evaluated some XAI techniques used for different data type. </a:t>
            </a:r>
          </a:p>
          <a:p>
            <a:pPr algn="ctr"/>
            <a:endParaRPr lang="en-US" sz="2400" b="1">
              <a:solidFill>
                <a:schemeClr val="accent1"/>
              </a:solidFill>
              <a:ea typeface="+mn-lt"/>
              <a:cs typeface="+mn-lt"/>
            </a:endParaRPr>
          </a:p>
          <a:p>
            <a:pPr algn="ctr"/>
            <a:r>
              <a:rPr lang="en-US" sz="2400" b="1">
                <a:solidFill>
                  <a:schemeClr val="accent1"/>
                </a:solidFill>
                <a:ea typeface="+mn-lt"/>
                <a:cs typeface="+mn-lt"/>
              </a:rPr>
              <a:t>While this sub-field is researched mainly in academic circles, the desired outcome is to have XAI available and easily accessible to all users, whether that is an AI Engineer, Auditor or End User.</a:t>
            </a:r>
            <a:endParaRPr lang="en-US" sz="2400" b="1">
              <a:solidFill>
                <a:schemeClr val="accent1"/>
              </a:solidFill>
              <a:cs typeface="Calibri"/>
            </a:endParaRPr>
          </a:p>
        </p:txBody>
      </p:sp>
    </p:spTree>
    <p:extLst>
      <p:ext uri="{BB962C8B-B14F-4D97-AF65-F5344CB8AC3E}">
        <p14:creationId xmlns:p14="http://schemas.microsoft.com/office/powerpoint/2010/main" val="2248136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3AB9-4CB7-1B26-92C4-3F3C9F48FCF4}"/>
              </a:ext>
            </a:extLst>
          </p:cNvPr>
          <p:cNvSpPr>
            <a:spLocks noGrp="1"/>
          </p:cNvSpPr>
          <p:nvPr>
            <p:ph type="title"/>
          </p:nvPr>
        </p:nvSpPr>
        <p:spPr/>
        <p:txBody>
          <a:bodyPr>
            <a:normAutofit/>
          </a:bodyPr>
          <a:lstStyle/>
          <a:p>
            <a:pPr algn="ctr"/>
            <a:r>
              <a:rPr lang="en-US" sz="6000">
                <a:cs typeface="Calibri"/>
              </a:rPr>
              <a:t>Acknowledgement</a:t>
            </a:r>
            <a:endParaRPr lang="en-US" sz="6000" err="1">
              <a:cs typeface="Calibri Light" panose="020F0302020204030204"/>
            </a:endParaRPr>
          </a:p>
        </p:txBody>
      </p:sp>
      <p:sp>
        <p:nvSpPr>
          <p:cNvPr id="3" name="Content Placeholder 2">
            <a:extLst>
              <a:ext uri="{FF2B5EF4-FFF2-40B4-BE49-F238E27FC236}">
                <a16:creationId xmlns:a16="http://schemas.microsoft.com/office/drawing/2014/main" id="{AE69737F-6510-3686-3A5D-7F9EF02CE123}"/>
              </a:ext>
            </a:extLst>
          </p:cNvPr>
          <p:cNvSpPr>
            <a:spLocks noGrp="1"/>
          </p:cNvSpPr>
          <p:nvPr>
            <p:ph idx="1"/>
          </p:nvPr>
        </p:nvSpPr>
        <p:spPr>
          <a:xfrm>
            <a:off x="123604" y="1825625"/>
            <a:ext cx="8772746" cy="4351338"/>
          </a:xfrm>
        </p:spPr>
        <p:txBody>
          <a:bodyPr vert="horz" lIns="91440" tIns="45720" rIns="91440" bIns="45720" rtlCol="0" anchor="t">
            <a:normAutofit/>
          </a:bodyPr>
          <a:lstStyle/>
          <a:p>
            <a:pPr marL="0" indent="0" algn="ctr">
              <a:buNone/>
            </a:pPr>
            <a:r>
              <a:rPr lang="en-US" sz="3200">
                <a:cs typeface="Calibri"/>
              </a:rPr>
              <a:t>RP academic staffs over the courses of the </a:t>
            </a:r>
            <a:r>
              <a:rPr lang="en-US" sz="3200" err="1">
                <a:cs typeface="Calibri"/>
              </a:rPr>
              <a:t>programme</a:t>
            </a:r>
            <a:r>
              <a:rPr lang="en-US" sz="3200">
                <a:cs typeface="Calibri"/>
              </a:rPr>
              <a:t>, Nvidia Partner and our project sponsor </a:t>
            </a:r>
            <a:r>
              <a:rPr lang="en-US" sz="3200" err="1">
                <a:cs typeface="Calibri"/>
              </a:rPr>
              <a:t>Yoozoo</a:t>
            </a:r>
            <a:r>
              <a:rPr lang="en-US" sz="3200">
                <a:cs typeface="Calibri"/>
              </a:rPr>
              <a:t> Games, AI2Labs</a:t>
            </a:r>
            <a:endParaRPr lang="en-US"/>
          </a:p>
          <a:p>
            <a:pPr marL="0" indent="0" algn="ctr">
              <a:buNone/>
            </a:pPr>
            <a:endParaRPr lang="en-US" sz="3600">
              <a:cs typeface="Calibri"/>
            </a:endParaRPr>
          </a:p>
          <a:p>
            <a:pPr marL="0" indent="0" algn="ctr">
              <a:buNone/>
            </a:pPr>
            <a:endParaRPr lang="en-US" sz="3600">
              <a:cs typeface="Calibri"/>
            </a:endParaRPr>
          </a:p>
          <a:p>
            <a:pPr marL="0" indent="0" algn="ctr">
              <a:buNone/>
            </a:pPr>
            <a:r>
              <a:rPr lang="en-US">
                <a:cs typeface="Calibri"/>
              </a:rPr>
              <a:t>Special Thanks to our RP Mentor </a:t>
            </a:r>
            <a:r>
              <a:rPr lang="en-US" err="1">
                <a:cs typeface="Calibri"/>
              </a:rPr>
              <a:t>Mr</a:t>
            </a:r>
            <a:r>
              <a:rPr lang="en-US">
                <a:cs typeface="Calibri"/>
              </a:rPr>
              <a:t> Seow, </a:t>
            </a:r>
            <a:r>
              <a:rPr lang="en-US" err="1">
                <a:cs typeface="Calibri"/>
              </a:rPr>
              <a:t>Ms</a:t>
            </a:r>
            <a:r>
              <a:rPr lang="en-US">
                <a:cs typeface="Calibri"/>
              </a:rPr>
              <a:t> Megani</a:t>
            </a:r>
          </a:p>
          <a:p>
            <a:pPr marL="0" indent="0" algn="ctr">
              <a:buNone/>
            </a:pPr>
            <a:r>
              <a:rPr lang="en-US">
                <a:cs typeface="Calibri"/>
              </a:rPr>
              <a:t>Dr. Goh and his team of engineers Yi</a:t>
            </a:r>
            <a:r>
              <a:rPr lang="en-US">
                <a:ea typeface="+mn-lt"/>
                <a:cs typeface="+mn-lt"/>
              </a:rPr>
              <a:t> Rui, Ding Han, Wai Foong, Tern Poh for the time and assistance.</a:t>
            </a:r>
            <a:endParaRPr lang="en-US">
              <a:cs typeface="Calibri"/>
            </a:endParaRPr>
          </a:p>
          <a:p>
            <a:pPr marL="0" indent="0" algn="ctr">
              <a:buNone/>
            </a:pPr>
            <a:endParaRPr lang="en-US">
              <a:cs typeface="Calibri"/>
            </a:endParaRPr>
          </a:p>
        </p:txBody>
      </p:sp>
    </p:spTree>
    <p:extLst>
      <p:ext uri="{BB962C8B-B14F-4D97-AF65-F5344CB8AC3E}">
        <p14:creationId xmlns:p14="http://schemas.microsoft.com/office/powerpoint/2010/main" val="1304371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7963" y="404037"/>
            <a:ext cx="8534400" cy="778909"/>
          </a:xfrm>
        </p:spPr>
        <p:txBody>
          <a:bodyPr>
            <a:normAutofit fontScale="90000"/>
          </a:bodyPr>
          <a:lstStyle/>
          <a:p>
            <a:r>
              <a:rPr lang="en-SG"/>
              <a:t>Introduction to XAI</a:t>
            </a:r>
            <a:endParaRPr lang="en-SG">
              <a:cs typeface="Calibri Light"/>
            </a:endParaRPr>
          </a:p>
        </p:txBody>
      </p:sp>
      <p:sp>
        <p:nvSpPr>
          <p:cNvPr id="3" name="Subtitle 2"/>
          <p:cNvSpPr>
            <a:spLocks noGrp="1"/>
          </p:cNvSpPr>
          <p:nvPr>
            <p:ph type="subTitle" idx="1"/>
          </p:nvPr>
        </p:nvSpPr>
        <p:spPr>
          <a:xfrm>
            <a:off x="1187304" y="1219201"/>
            <a:ext cx="6788889" cy="600740"/>
          </a:xfrm>
        </p:spPr>
        <p:txBody>
          <a:bodyPr>
            <a:normAutofit fontScale="92500" lnSpcReduction="20000"/>
          </a:bodyPr>
          <a:lstStyle/>
          <a:p>
            <a:r>
              <a:rPr lang="en-SG" b="1">
                <a:solidFill>
                  <a:srgbClr val="0070C0"/>
                </a:solidFill>
              </a:rPr>
              <a:t>XAI – Helping humans understand the decisions/predictions made by the AI.</a:t>
            </a:r>
          </a:p>
        </p:txBody>
      </p:sp>
      <p:sp>
        <p:nvSpPr>
          <p:cNvPr id="10" name="TextBox 9"/>
          <p:cNvSpPr txBox="1"/>
          <p:nvPr/>
        </p:nvSpPr>
        <p:spPr>
          <a:xfrm>
            <a:off x="1368056" y="2091921"/>
            <a:ext cx="3267498" cy="400110"/>
          </a:xfrm>
          <a:prstGeom prst="rect">
            <a:avLst/>
          </a:prstGeom>
          <a:solidFill>
            <a:schemeClr val="accent6"/>
          </a:solidFill>
          <a:ln w="38100">
            <a:solidFill>
              <a:schemeClr val="accent6"/>
            </a:solidFill>
          </a:ln>
        </p:spPr>
        <p:txBody>
          <a:bodyPr wrap="none" lIns="91440" tIns="45720" rIns="91440" bIns="45720" rtlCol="0" anchor="t">
            <a:spAutoFit/>
          </a:bodyPr>
          <a:lstStyle/>
          <a:p>
            <a:r>
              <a:rPr lang="en-SG" sz="2000" b="1" u="sng"/>
              <a:t>A brief overview on XAI:</a:t>
            </a:r>
          </a:p>
        </p:txBody>
      </p:sp>
      <p:sp>
        <p:nvSpPr>
          <p:cNvPr id="8" name="TextBox 7"/>
          <p:cNvSpPr txBox="1"/>
          <p:nvPr/>
        </p:nvSpPr>
        <p:spPr>
          <a:xfrm>
            <a:off x="1270591" y="2702135"/>
            <a:ext cx="6463339" cy="2585323"/>
          </a:xfrm>
          <a:prstGeom prst="rect">
            <a:avLst/>
          </a:prstGeom>
          <a:noFill/>
        </p:spPr>
        <p:txBody>
          <a:bodyPr wrap="square" lIns="91440" tIns="45720" rIns="91440" bIns="45720" rtlCol="0" anchor="t">
            <a:spAutoFit/>
          </a:bodyPr>
          <a:lstStyle/>
          <a:p>
            <a:pPr marL="342900" indent="-342900">
              <a:buFont typeface="Arial"/>
              <a:buChar char="•"/>
            </a:pPr>
            <a:r>
              <a:rPr lang="en-US"/>
              <a:t>Incorporating XAI into machine learning models answers the questions of why?</a:t>
            </a:r>
            <a:endParaRPr lang="en-US">
              <a:cs typeface="Calibri"/>
            </a:endParaRPr>
          </a:p>
          <a:p>
            <a:pPr marL="800100" lvl="1" indent="-342900">
              <a:buFont typeface="Arial"/>
              <a:buChar char="•"/>
            </a:pPr>
            <a:r>
              <a:rPr lang="en-US">
                <a:cs typeface="Calibri"/>
              </a:rPr>
              <a:t>Various scenarios can be fine tune to see the best possible results or worst( to avoid)</a:t>
            </a:r>
          </a:p>
          <a:p>
            <a:pPr marL="800100" lvl="1" indent="-342900">
              <a:buFont typeface="Arial"/>
              <a:buChar char="•"/>
            </a:pPr>
            <a:r>
              <a:rPr lang="en-US">
                <a:cs typeface="Calibri"/>
              </a:rPr>
              <a:t>Able to adjust the next course-of-action accordingly</a:t>
            </a:r>
          </a:p>
          <a:p>
            <a:pPr marL="342900" indent="-342900">
              <a:buFont typeface="Arial"/>
              <a:buChar char="•"/>
            </a:pPr>
            <a:endParaRPr lang="en-US">
              <a:cs typeface="Calibri"/>
            </a:endParaRPr>
          </a:p>
          <a:p>
            <a:pPr marL="342900" indent="-342900">
              <a:buFont typeface="Arial"/>
              <a:buChar char="•"/>
            </a:pPr>
            <a:r>
              <a:rPr lang="en-US"/>
              <a:t>Why is it fair?</a:t>
            </a:r>
            <a:endParaRPr lang="en-US">
              <a:cs typeface="Calibri"/>
            </a:endParaRPr>
          </a:p>
          <a:p>
            <a:pPr marL="800100" lvl="1" indent="-342900">
              <a:buFont typeface="Arial"/>
              <a:buChar char="•"/>
            </a:pPr>
            <a:r>
              <a:rPr lang="en-US">
                <a:cs typeface="Calibri"/>
              </a:rPr>
              <a:t>Decision process are based on logical prediction and it reduces human error compare to real life decision process</a:t>
            </a:r>
          </a:p>
        </p:txBody>
      </p:sp>
    </p:spTree>
    <p:extLst>
      <p:ext uri="{BB962C8B-B14F-4D97-AF65-F5344CB8AC3E}">
        <p14:creationId xmlns:p14="http://schemas.microsoft.com/office/powerpoint/2010/main" val="316180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7963" y="93921"/>
            <a:ext cx="8534400" cy="1089025"/>
          </a:xfrm>
        </p:spPr>
        <p:txBody>
          <a:bodyPr/>
          <a:lstStyle/>
          <a:p>
            <a:r>
              <a:rPr lang="en-SG" sz="5400"/>
              <a:t>Introduction to XAI</a:t>
            </a:r>
            <a:endParaRPr lang="en-SG" sz="5400">
              <a:cs typeface="Calibri Light"/>
            </a:endParaRPr>
          </a:p>
        </p:txBody>
      </p:sp>
      <p:sp>
        <p:nvSpPr>
          <p:cNvPr id="3" name="Subtitle 2"/>
          <p:cNvSpPr>
            <a:spLocks noGrp="1"/>
          </p:cNvSpPr>
          <p:nvPr>
            <p:ph type="subTitle" idx="1"/>
          </p:nvPr>
        </p:nvSpPr>
        <p:spPr>
          <a:xfrm>
            <a:off x="1701210" y="1245781"/>
            <a:ext cx="5778796" cy="583019"/>
          </a:xfrm>
        </p:spPr>
        <p:txBody>
          <a:bodyPr>
            <a:normAutofit fontScale="92500" lnSpcReduction="20000"/>
          </a:bodyPr>
          <a:lstStyle/>
          <a:p>
            <a:r>
              <a:rPr lang="en-SG" b="1">
                <a:solidFill>
                  <a:srgbClr val="0070C0"/>
                </a:solidFill>
              </a:rPr>
              <a:t>XAI – Helping humans understand the decisions/predictions made by the AI.</a:t>
            </a:r>
          </a:p>
        </p:txBody>
      </p:sp>
      <p:sp>
        <p:nvSpPr>
          <p:cNvPr id="10" name="TextBox 9"/>
          <p:cNvSpPr txBox="1"/>
          <p:nvPr/>
        </p:nvSpPr>
        <p:spPr>
          <a:xfrm>
            <a:off x="1368056" y="2065340"/>
            <a:ext cx="3267498" cy="400110"/>
          </a:xfrm>
          <a:prstGeom prst="rect">
            <a:avLst/>
          </a:prstGeom>
          <a:solidFill>
            <a:schemeClr val="accent6"/>
          </a:solidFill>
          <a:ln w="38100">
            <a:solidFill>
              <a:schemeClr val="accent6"/>
            </a:solidFill>
          </a:ln>
        </p:spPr>
        <p:txBody>
          <a:bodyPr wrap="none" lIns="91440" tIns="45720" rIns="91440" bIns="45720" rtlCol="0" anchor="t">
            <a:spAutoFit/>
          </a:bodyPr>
          <a:lstStyle/>
          <a:p>
            <a:r>
              <a:rPr lang="en-SG" sz="2000" b="1" u="sng"/>
              <a:t>A brief overview on XAI:</a:t>
            </a:r>
          </a:p>
        </p:txBody>
      </p:sp>
      <p:sp>
        <p:nvSpPr>
          <p:cNvPr id="8" name="TextBox 7"/>
          <p:cNvSpPr txBox="1"/>
          <p:nvPr/>
        </p:nvSpPr>
        <p:spPr>
          <a:xfrm>
            <a:off x="1368056" y="2675552"/>
            <a:ext cx="6489920" cy="2308324"/>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a:t>Why is it working/not working as intended?</a:t>
            </a:r>
            <a:endParaRPr lang="en-US">
              <a:cs typeface="Calibri"/>
            </a:endParaRPr>
          </a:p>
          <a:p>
            <a:pPr marL="800100" lvl="1" indent="-342900">
              <a:buFont typeface="Arial" panose="020B0604020202020204" pitchFamily="34" charset="0"/>
              <a:buChar char="•"/>
            </a:pPr>
            <a:r>
              <a:rPr lang="en-US">
                <a:cs typeface="Calibri"/>
              </a:rPr>
              <a:t>Knowing how different attributes in the dataset contribute to the outcome</a:t>
            </a:r>
          </a:p>
          <a:p>
            <a:pPr marL="342900" indent="-342900">
              <a:buFont typeface="Arial" panose="020B0604020202020204" pitchFamily="34" charset="0"/>
              <a:buChar char="•"/>
            </a:pPr>
            <a:endParaRPr lang="en-US">
              <a:cs typeface="Calibri"/>
            </a:endParaRPr>
          </a:p>
          <a:p>
            <a:pPr marL="342900" indent="-342900">
              <a:buFont typeface="Arial" panose="020B0604020202020204" pitchFamily="34" charset="0"/>
              <a:buChar char="•"/>
            </a:pPr>
            <a:r>
              <a:rPr lang="en-US"/>
              <a:t>Why is it safe?</a:t>
            </a:r>
            <a:endParaRPr lang="en-US">
              <a:cs typeface="Calibri"/>
            </a:endParaRPr>
          </a:p>
          <a:p>
            <a:pPr marL="800100" lvl="1" indent="-342900">
              <a:buFont typeface="Arial" panose="020B0604020202020204" pitchFamily="34" charset="0"/>
              <a:buChar char="•"/>
            </a:pPr>
            <a:r>
              <a:rPr lang="en-US">
                <a:cs typeface="Calibri"/>
              </a:rPr>
              <a:t>Able to simulate various scenarios, and aid users in making positive decisions that are not detrimental</a:t>
            </a:r>
          </a:p>
          <a:p>
            <a:pPr marL="342900" indent="-342900">
              <a:buFont typeface="Arial" panose="020B0604020202020204" pitchFamily="34" charset="0"/>
              <a:buChar char="•"/>
            </a:pPr>
            <a:endParaRPr lang="en-SG">
              <a:cs typeface="Calibri"/>
            </a:endParaRPr>
          </a:p>
        </p:txBody>
      </p:sp>
    </p:spTree>
    <p:extLst>
      <p:ext uri="{BB962C8B-B14F-4D97-AF65-F5344CB8AC3E}">
        <p14:creationId xmlns:p14="http://schemas.microsoft.com/office/powerpoint/2010/main" val="123706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8649" y="291090"/>
            <a:ext cx="7886699" cy="932688"/>
          </a:xfrm>
        </p:spPr>
        <p:txBody>
          <a:bodyPr vert="horz" lIns="91440" tIns="45720" rIns="91440" bIns="45720" rtlCol="0" anchor="b">
            <a:normAutofit/>
          </a:bodyPr>
          <a:lstStyle/>
          <a:p>
            <a:r>
              <a:rPr lang="en-US" sz="5400" kern="1200" spc="-150">
                <a:latin typeface="+mj-lt"/>
                <a:ea typeface="+mj-ea"/>
                <a:cs typeface="+mj-cs"/>
              </a:rPr>
              <a:t>Introduction to XAI</a:t>
            </a:r>
            <a:endParaRPr lang="en-US" sz="5400">
              <a:cs typeface="Calibri Light"/>
            </a:endParaRPr>
          </a:p>
        </p:txBody>
      </p:sp>
      <p:sp>
        <p:nvSpPr>
          <p:cNvPr id="3" name="Subtitle 2"/>
          <p:cNvSpPr>
            <a:spLocks noGrp="1"/>
          </p:cNvSpPr>
          <p:nvPr>
            <p:ph type="subTitle" idx="1"/>
          </p:nvPr>
        </p:nvSpPr>
        <p:spPr>
          <a:xfrm>
            <a:off x="628649" y="1335726"/>
            <a:ext cx="7886699" cy="420624"/>
          </a:xfrm>
        </p:spPr>
        <p:txBody>
          <a:bodyPr vert="horz" lIns="91440" tIns="45720" rIns="91440" bIns="45720" rtlCol="0">
            <a:normAutofit/>
          </a:bodyPr>
          <a:lstStyle/>
          <a:p>
            <a:pPr algn="l"/>
            <a:r>
              <a:rPr lang="en-US" kern="1200">
                <a:solidFill>
                  <a:schemeClr val="tx1"/>
                </a:solidFill>
                <a:latin typeface="+mn-lt"/>
                <a:ea typeface="+mn-ea"/>
                <a:cs typeface="+mn-cs"/>
              </a:rPr>
              <a:t>Importance of XAI</a:t>
            </a:r>
          </a:p>
          <a:p>
            <a:pPr algn="l"/>
            <a:endParaRPr lang="en-US" kern="1200">
              <a:solidFill>
                <a:schemeClr val="tx1"/>
              </a:solidFill>
              <a:latin typeface="+mn-lt"/>
              <a:ea typeface="+mn-ea"/>
              <a:cs typeface="+mn-cs"/>
            </a:endParaRPr>
          </a:p>
        </p:txBody>
      </p:sp>
      <p:sp>
        <p:nvSpPr>
          <p:cNvPr id="6" name="TextBox 5">
            <a:extLst>
              <a:ext uri="{FF2B5EF4-FFF2-40B4-BE49-F238E27FC236}">
                <a16:creationId xmlns:a16="http://schemas.microsoft.com/office/drawing/2014/main" id="{11CB240C-3966-4FCE-B478-A687A1125C95}"/>
              </a:ext>
            </a:extLst>
          </p:cNvPr>
          <p:cNvSpPr txBox="1"/>
          <p:nvPr/>
        </p:nvSpPr>
        <p:spPr>
          <a:xfrm>
            <a:off x="481781" y="1790135"/>
            <a:ext cx="6764594" cy="400110"/>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a:t>What can you gain from understanding the model?</a:t>
            </a:r>
          </a:p>
        </p:txBody>
      </p:sp>
      <p:graphicFrame>
        <p:nvGraphicFramePr>
          <p:cNvPr id="4" name="Table 4">
            <a:extLst>
              <a:ext uri="{FF2B5EF4-FFF2-40B4-BE49-F238E27FC236}">
                <a16:creationId xmlns:a16="http://schemas.microsoft.com/office/drawing/2014/main" id="{7E1DEB21-C92C-4493-B321-9076851F0F2E}"/>
              </a:ext>
            </a:extLst>
          </p:cNvPr>
          <p:cNvGraphicFramePr>
            <a:graphicFrameLocks noGrp="1"/>
          </p:cNvGraphicFramePr>
          <p:nvPr>
            <p:extLst>
              <p:ext uri="{D42A27DB-BD31-4B8C-83A1-F6EECF244321}">
                <p14:modId xmlns:p14="http://schemas.microsoft.com/office/powerpoint/2010/main" val="4113216855"/>
              </p:ext>
            </p:extLst>
          </p:nvPr>
        </p:nvGraphicFramePr>
        <p:xfrm>
          <a:off x="628650" y="2133332"/>
          <a:ext cx="7886700" cy="3901688"/>
        </p:xfrm>
        <a:graphic>
          <a:graphicData uri="http://schemas.openxmlformats.org/drawingml/2006/table">
            <a:tbl>
              <a:tblPr firstRow="1" bandRow="1">
                <a:tableStyleId>{93296810-A885-4BE3-A3E7-6D5BEEA58F35}</a:tableStyleId>
              </a:tblPr>
              <a:tblGrid>
                <a:gridCol w="3415869">
                  <a:extLst>
                    <a:ext uri="{9D8B030D-6E8A-4147-A177-3AD203B41FA5}">
                      <a16:colId xmlns:a16="http://schemas.microsoft.com/office/drawing/2014/main" val="3983891282"/>
                    </a:ext>
                  </a:extLst>
                </a:gridCol>
                <a:gridCol w="4470831">
                  <a:extLst>
                    <a:ext uri="{9D8B030D-6E8A-4147-A177-3AD203B41FA5}">
                      <a16:colId xmlns:a16="http://schemas.microsoft.com/office/drawing/2014/main" val="3638254058"/>
                    </a:ext>
                  </a:extLst>
                </a:gridCol>
              </a:tblGrid>
              <a:tr h="690919">
                <a:tc>
                  <a:txBody>
                    <a:bodyPr/>
                    <a:lstStyle/>
                    <a:p>
                      <a:r>
                        <a:rPr lang="en-US" sz="2900"/>
                        <a:t>Utility</a:t>
                      </a:r>
                      <a:endParaRPr lang="en-SG" sz="2900"/>
                    </a:p>
                  </a:txBody>
                  <a:tcPr marL="197172" marR="197172" marT="98586" marB="98586"/>
                </a:tc>
                <a:tc>
                  <a:txBody>
                    <a:bodyPr/>
                    <a:lstStyle/>
                    <a:p>
                      <a:r>
                        <a:rPr lang="en-US" sz="2900"/>
                        <a:t>Stakeholders</a:t>
                      </a:r>
                      <a:endParaRPr lang="en-SG" sz="2900"/>
                    </a:p>
                  </a:txBody>
                  <a:tcPr marL="197172" marR="197172" marT="98586" marB="98586"/>
                </a:tc>
                <a:extLst>
                  <a:ext uri="{0D108BD9-81ED-4DB2-BD59-A6C34878D82A}">
                    <a16:rowId xmlns:a16="http://schemas.microsoft.com/office/drawing/2014/main" val="1834804939"/>
                  </a:ext>
                </a:extLst>
              </a:tr>
              <a:tr h="690919">
                <a:tc>
                  <a:txBody>
                    <a:bodyPr/>
                    <a:lstStyle/>
                    <a:p>
                      <a:r>
                        <a:rPr lang="en-US" sz="2900"/>
                        <a:t>Debugging</a:t>
                      </a:r>
                      <a:endParaRPr lang="en-SG" sz="2900"/>
                    </a:p>
                  </a:txBody>
                  <a:tcPr marL="197172" marR="197172" marT="98586" marB="98586"/>
                </a:tc>
                <a:tc>
                  <a:txBody>
                    <a:bodyPr/>
                    <a:lstStyle/>
                    <a:p>
                      <a:r>
                        <a:rPr lang="en-US" sz="2900"/>
                        <a:t>Engineers</a:t>
                      </a:r>
                      <a:endParaRPr lang="en-SG" sz="2900"/>
                    </a:p>
                  </a:txBody>
                  <a:tcPr marL="197172" marR="197172" marT="98586" marB="98586"/>
                </a:tc>
                <a:extLst>
                  <a:ext uri="{0D108BD9-81ED-4DB2-BD59-A6C34878D82A}">
                    <a16:rowId xmlns:a16="http://schemas.microsoft.com/office/drawing/2014/main" val="3017112330"/>
                  </a:ext>
                </a:extLst>
              </a:tr>
              <a:tr h="690919">
                <a:tc>
                  <a:txBody>
                    <a:bodyPr/>
                    <a:lstStyle/>
                    <a:p>
                      <a:r>
                        <a:rPr lang="en-US" sz="2900"/>
                        <a:t>Bias detection</a:t>
                      </a:r>
                      <a:endParaRPr lang="en-SG" sz="2900"/>
                    </a:p>
                  </a:txBody>
                  <a:tcPr marL="197172" marR="197172" marT="98586" marB="98586"/>
                </a:tc>
                <a:tc>
                  <a:txBody>
                    <a:bodyPr/>
                    <a:lstStyle/>
                    <a:p>
                      <a:r>
                        <a:rPr lang="en-US" sz="2900"/>
                        <a:t>Auditors/Domain expert</a:t>
                      </a:r>
                      <a:endParaRPr lang="en-SG" sz="2900"/>
                    </a:p>
                  </a:txBody>
                  <a:tcPr marL="197172" marR="197172" marT="98586" marB="98586"/>
                </a:tc>
                <a:extLst>
                  <a:ext uri="{0D108BD9-81ED-4DB2-BD59-A6C34878D82A}">
                    <a16:rowId xmlns:a16="http://schemas.microsoft.com/office/drawing/2014/main" val="1748008637"/>
                  </a:ext>
                </a:extLst>
              </a:tr>
              <a:tr h="1138012">
                <a:tc>
                  <a:txBody>
                    <a:bodyPr/>
                    <a:lstStyle/>
                    <a:p>
                      <a:r>
                        <a:rPr lang="en-US" sz="2900"/>
                        <a:t>Trustability of the prediction</a:t>
                      </a:r>
                      <a:endParaRPr lang="en-SG" sz="2900"/>
                    </a:p>
                  </a:txBody>
                  <a:tcPr marL="197172" marR="197172" marT="98586" marB="98586"/>
                </a:tc>
                <a:tc>
                  <a:txBody>
                    <a:bodyPr/>
                    <a:lstStyle/>
                    <a:p>
                      <a:r>
                        <a:rPr lang="en-US" sz="2900"/>
                        <a:t>Domain expert</a:t>
                      </a:r>
                      <a:endParaRPr lang="en-SG" sz="2900"/>
                    </a:p>
                  </a:txBody>
                  <a:tcPr marL="197172" marR="197172" marT="98586" marB="98586"/>
                </a:tc>
                <a:extLst>
                  <a:ext uri="{0D108BD9-81ED-4DB2-BD59-A6C34878D82A}">
                    <a16:rowId xmlns:a16="http://schemas.microsoft.com/office/drawing/2014/main" val="2463518461"/>
                  </a:ext>
                </a:extLst>
              </a:tr>
              <a:tr h="690919">
                <a:tc>
                  <a:txBody>
                    <a:bodyPr/>
                    <a:lstStyle/>
                    <a:p>
                      <a:r>
                        <a:rPr lang="en-US" sz="2900"/>
                        <a:t>Robustness</a:t>
                      </a:r>
                      <a:endParaRPr lang="en-SG" sz="2900"/>
                    </a:p>
                  </a:txBody>
                  <a:tcPr marL="197172" marR="197172" marT="98586" marB="98586"/>
                </a:tc>
                <a:tc>
                  <a:txBody>
                    <a:bodyPr/>
                    <a:lstStyle/>
                    <a:p>
                      <a:r>
                        <a:rPr lang="en-US" sz="2900"/>
                        <a:t>Auditors</a:t>
                      </a:r>
                      <a:endParaRPr lang="en-SG" sz="2900"/>
                    </a:p>
                  </a:txBody>
                  <a:tcPr marL="197172" marR="197172" marT="98586" marB="98586"/>
                </a:tc>
                <a:extLst>
                  <a:ext uri="{0D108BD9-81ED-4DB2-BD59-A6C34878D82A}">
                    <a16:rowId xmlns:a16="http://schemas.microsoft.com/office/drawing/2014/main" val="3842278246"/>
                  </a:ext>
                </a:extLst>
              </a:tr>
            </a:tbl>
          </a:graphicData>
        </a:graphic>
      </p:graphicFrame>
    </p:spTree>
    <p:extLst>
      <p:ext uri="{BB962C8B-B14F-4D97-AF65-F5344CB8AC3E}">
        <p14:creationId xmlns:p14="http://schemas.microsoft.com/office/powerpoint/2010/main" val="247172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8649" y="291090"/>
            <a:ext cx="7886699" cy="932688"/>
          </a:xfrm>
        </p:spPr>
        <p:txBody>
          <a:bodyPr>
            <a:normAutofit/>
          </a:bodyPr>
          <a:lstStyle/>
          <a:p>
            <a:pPr algn="l"/>
            <a:r>
              <a:rPr lang="en-SG" sz="4700"/>
              <a:t>Introduction to XAI</a:t>
            </a:r>
          </a:p>
        </p:txBody>
      </p:sp>
      <p:sp>
        <p:nvSpPr>
          <p:cNvPr id="3" name="Subtitle 2"/>
          <p:cNvSpPr>
            <a:spLocks noGrp="1"/>
          </p:cNvSpPr>
          <p:nvPr>
            <p:ph type="subTitle" idx="1"/>
          </p:nvPr>
        </p:nvSpPr>
        <p:spPr>
          <a:xfrm>
            <a:off x="628649" y="1335726"/>
            <a:ext cx="7886699" cy="420624"/>
          </a:xfrm>
        </p:spPr>
        <p:txBody>
          <a:bodyPr>
            <a:normAutofit/>
          </a:bodyPr>
          <a:lstStyle/>
          <a:p>
            <a:pPr algn="l"/>
            <a:r>
              <a:rPr lang="en-SG" b="1"/>
              <a:t>Example 1-Auditors</a:t>
            </a:r>
          </a:p>
        </p:txBody>
      </p:sp>
      <p:pic>
        <p:nvPicPr>
          <p:cNvPr id="5" name="Picture 4">
            <a:extLst>
              <a:ext uri="{FF2B5EF4-FFF2-40B4-BE49-F238E27FC236}">
                <a16:creationId xmlns:a16="http://schemas.microsoft.com/office/drawing/2014/main" id="{C2EDA876-BCA3-401D-BEF5-0220B38DF6AC}"/>
              </a:ext>
            </a:extLst>
          </p:cNvPr>
          <p:cNvPicPr>
            <a:picLocks noChangeAspect="1"/>
          </p:cNvPicPr>
          <p:nvPr/>
        </p:nvPicPr>
        <p:blipFill>
          <a:blip r:embed="rId2"/>
          <a:stretch>
            <a:fillRect/>
          </a:stretch>
        </p:blipFill>
        <p:spPr>
          <a:xfrm>
            <a:off x="628650" y="2368817"/>
            <a:ext cx="7886699" cy="3430714"/>
          </a:xfrm>
          <a:prstGeom prst="rect">
            <a:avLst/>
          </a:prstGeom>
        </p:spPr>
      </p:pic>
    </p:spTree>
    <p:extLst>
      <p:ext uri="{BB962C8B-B14F-4D97-AF65-F5344CB8AC3E}">
        <p14:creationId xmlns:p14="http://schemas.microsoft.com/office/powerpoint/2010/main" val="1424326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8649" y="291090"/>
            <a:ext cx="7886699" cy="932688"/>
          </a:xfrm>
        </p:spPr>
        <p:txBody>
          <a:bodyPr>
            <a:normAutofit/>
          </a:bodyPr>
          <a:lstStyle/>
          <a:p>
            <a:pPr algn="l"/>
            <a:r>
              <a:rPr lang="en-SG" sz="4700"/>
              <a:t>Introduction to XAI</a:t>
            </a:r>
            <a:endParaRPr lang="en-SG" sz="4700">
              <a:cs typeface="Calibri Light"/>
            </a:endParaRPr>
          </a:p>
        </p:txBody>
      </p:sp>
      <p:sp>
        <p:nvSpPr>
          <p:cNvPr id="3" name="Subtitle 2"/>
          <p:cNvSpPr>
            <a:spLocks noGrp="1"/>
          </p:cNvSpPr>
          <p:nvPr>
            <p:ph type="subTitle" idx="1"/>
          </p:nvPr>
        </p:nvSpPr>
        <p:spPr>
          <a:xfrm>
            <a:off x="628649" y="1335726"/>
            <a:ext cx="7886699" cy="420624"/>
          </a:xfrm>
        </p:spPr>
        <p:txBody>
          <a:bodyPr>
            <a:normAutofit/>
          </a:bodyPr>
          <a:lstStyle/>
          <a:p>
            <a:pPr algn="l"/>
            <a:r>
              <a:rPr lang="en-SG" b="1"/>
              <a:t>Example 2-Domain expert</a:t>
            </a:r>
          </a:p>
        </p:txBody>
      </p:sp>
      <p:pic>
        <p:nvPicPr>
          <p:cNvPr id="6" name="Picture 5">
            <a:extLst>
              <a:ext uri="{FF2B5EF4-FFF2-40B4-BE49-F238E27FC236}">
                <a16:creationId xmlns:a16="http://schemas.microsoft.com/office/drawing/2014/main" id="{0FECEBB1-A178-4285-93BF-BD1721C4836E}"/>
              </a:ext>
            </a:extLst>
          </p:cNvPr>
          <p:cNvPicPr>
            <a:picLocks noChangeAspect="1"/>
          </p:cNvPicPr>
          <p:nvPr/>
        </p:nvPicPr>
        <p:blipFill>
          <a:blip r:embed="rId2"/>
          <a:stretch>
            <a:fillRect/>
          </a:stretch>
        </p:blipFill>
        <p:spPr>
          <a:xfrm>
            <a:off x="628650" y="2349100"/>
            <a:ext cx="7886699" cy="3470147"/>
          </a:xfrm>
          <a:prstGeom prst="rect">
            <a:avLst/>
          </a:prstGeom>
        </p:spPr>
      </p:pic>
    </p:spTree>
    <p:extLst>
      <p:ext uri="{BB962C8B-B14F-4D97-AF65-F5344CB8AC3E}">
        <p14:creationId xmlns:p14="http://schemas.microsoft.com/office/powerpoint/2010/main" val="12071524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688b0d0-79f0-40a4-8644-35fcdee9d0f3}" enabled="0" method="" siteId="{f688b0d0-79f0-40a4-8644-35fcdee9d0f3}" removed="1"/>
</clbl:labelList>
</file>

<file path=docProps/app.xml><?xml version="1.0" encoding="utf-8"?>
<Properties xmlns="http://schemas.openxmlformats.org/officeDocument/2006/extended-properties" xmlns:vt="http://schemas.openxmlformats.org/officeDocument/2006/docPropsVTypes">
  <TotalTime>0</TotalTime>
  <Words>2153</Words>
  <Application>Microsoft Office PowerPoint</Application>
  <PresentationFormat>On-screen Show (4:3)</PresentationFormat>
  <Paragraphs>391</Paragraphs>
  <Slides>44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Wingdings</vt:lpstr>
      <vt:lpstr>Office Theme</vt:lpstr>
      <vt:lpstr>Explainable Artificial Intelligence (XAI)</vt:lpstr>
      <vt:lpstr>Contents</vt:lpstr>
      <vt:lpstr>Understanding XAI</vt:lpstr>
      <vt:lpstr>Understanding XAI</vt:lpstr>
      <vt:lpstr>Introduction to XAI</vt:lpstr>
      <vt:lpstr>Introduction to XAI</vt:lpstr>
      <vt:lpstr>Introduction to XAI</vt:lpstr>
      <vt:lpstr>Introduction to XAI</vt:lpstr>
      <vt:lpstr>Introduction to XAI</vt:lpstr>
      <vt:lpstr>Introduction to XAI</vt:lpstr>
      <vt:lpstr>Introduction to XAI</vt:lpstr>
      <vt:lpstr>PowerPoint Presentation</vt:lpstr>
      <vt:lpstr>Our proposed Problem statement </vt:lpstr>
      <vt:lpstr>Tabular Data</vt:lpstr>
      <vt:lpstr>Tabular Data</vt:lpstr>
      <vt:lpstr>Tabular Data</vt:lpstr>
      <vt:lpstr>Tabular Data</vt:lpstr>
      <vt:lpstr>Tabular Data</vt:lpstr>
      <vt:lpstr>Tabular Data</vt:lpstr>
      <vt:lpstr>Tabular Data</vt:lpstr>
      <vt:lpstr>Tabular Data</vt:lpstr>
      <vt:lpstr>Tabular Data</vt:lpstr>
      <vt:lpstr>Computer Vision</vt:lpstr>
      <vt:lpstr>Computer Vision</vt:lpstr>
      <vt:lpstr>Computer Vision</vt:lpstr>
      <vt:lpstr>Computer Vision</vt:lpstr>
      <vt:lpstr>Computer Vision</vt:lpstr>
      <vt:lpstr>Computer Vision</vt:lpstr>
      <vt:lpstr>Natural Language Processing</vt:lpstr>
      <vt:lpstr>Natural Language Processing</vt:lpstr>
      <vt:lpstr>Natural Language Processing</vt:lpstr>
      <vt:lpstr>Natural Language Processing</vt:lpstr>
      <vt:lpstr>Natural Language Processing</vt:lpstr>
      <vt:lpstr>Time Series</vt:lpstr>
      <vt:lpstr>Time Series</vt:lpstr>
      <vt:lpstr>Time Series</vt:lpstr>
      <vt:lpstr>Time Series</vt:lpstr>
      <vt:lpstr>Time Series</vt:lpstr>
      <vt:lpstr>Time Series</vt:lpstr>
      <vt:lpstr>Time Series</vt:lpstr>
      <vt:lpstr>Time Series</vt:lpstr>
      <vt:lpstr>A.I. Verify</vt:lpstr>
      <vt:lpstr>Conclusion</vt:lpstr>
      <vt:lpstr>Acknowledgement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MX3D bridge</dc:title>
  <dc:creator>Windows User</dc:creator>
  <cp:lastModifiedBy>ZHANG JIEXIONG</cp:lastModifiedBy>
  <cp:revision>1</cp:revision>
  <dcterms:created xsi:type="dcterms:W3CDTF">2022-07-26T06:14:54Z</dcterms:created>
  <dcterms:modified xsi:type="dcterms:W3CDTF">2022-08-31T02:23:16Z</dcterms:modified>
</cp:coreProperties>
</file>